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37"/>
  </p:notesMasterIdLst>
  <p:handoutMasterIdLst>
    <p:handoutMasterId r:id="rId38"/>
  </p:handoutMasterIdLst>
  <p:sldIdLst>
    <p:sldId id="265" r:id="rId5"/>
    <p:sldId id="332" r:id="rId6"/>
    <p:sldId id="310" r:id="rId7"/>
    <p:sldId id="320" r:id="rId8"/>
    <p:sldId id="321" r:id="rId9"/>
    <p:sldId id="322" r:id="rId10"/>
    <p:sldId id="331" r:id="rId11"/>
    <p:sldId id="338" r:id="rId12"/>
    <p:sldId id="323" r:id="rId13"/>
    <p:sldId id="339" r:id="rId14"/>
    <p:sldId id="324" r:id="rId15"/>
    <p:sldId id="334" r:id="rId16"/>
    <p:sldId id="340" r:id="rId17"/>
    <p:sldId id="341" r:id="rId18"/>
    <p:sldId id="342" r:id="rId19"/>
    <p:sldId id="343" r:id="rId20"/>
    <p:sldId id="344" r:id="rId21"/>
    <p:sldId id="345" r:id="rId22"/>
    <p:sldId id="333" r:id="rId23"/>
    <p:sldId id="325" r:id="rId24"/>
    <p:sldId id="348" r:id="rId25"/>
    <p:sldId id="330" r:id="rId26"/>
    <p:sldId id="326" r:id="rId27"/>
    <p:sldId id="336" r:id="rId28"/>
    <p:sldId id="335" r:id="rId29"/>
    <p:sldId id="327" r:id="rId30"/>
    <p:sldId id="347" r:id="rId31"/>
    <p:sldId id="346" r:id="rId32"/>
    <p:sldId id="328" r:id="rId33"/>
    <p:sldId id="329" r:id="rId34"/>
    <p:sldId id="337" r:id="rId35"/>
    <p:sldId id="349" r:id="rId36"/>
  </p:sldIdLst>
  <p:sldSz cx="12188825" cy="6858000"/>
  <p:notesSz cx="6858000" cy="9144000"/>
  <p:custDataLst>
    <p:tags r:id="rId39"/>
  </p:custDataLst>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中等深淺樣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29" autoAdjust="0"/>
  </p:normalViewPr>
  <p:slideViewPr>
    <p:cSldViewPr showGuides="1">
      <p:cViewPr varScale="1">
        <p:scale>
          <a:sx n="87" d="100"/>
          <a:sy n="87" d="100"/>
        </p:scale>
        <p:origin x="437" y="77"/>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100" d="100"/>
          <a:sy n="100" d="100"/>
        </p:scale>
        <p:origin x="280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gs" Target="tags/tag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A1020A-0458-4435-8A71-861C26829944}" type="doc">
      <dgm:prSet loTypeId="urn:microsoft.com/office/officeart/2005/8/layout/cycle8" loCatId="cycle" qsTypeId="urn:microsoft.com/office/officeart/2005/8/quickstyle/simple2" qsCatId="simple" csTypeId="urn:microsoft.com/office/officeart/2005/8/colors/colorful2" csCatId="colorful" phldr="1"/>
      <dgm:spPr/>
    </dgm:pt>
    <dgm:pt modelId="{C3CAA642-3DAC-4188-82AE-586ECEC1BCDB}">
      <dgm:prSet phldrT="[文字]"/>
      <dgm:spPr>
        <a:solidFill>
          <a:schemeClr val="bg2">
            <a:lumMod val="75000"/>
            <a:lumOff val="25000"/>
          </a:schemeClr>
        </a:solidFill>
      </dgm:spPr>
      <dgm:t>
        <a:bodyPr/>
        <a:lstStyle/>
        <a:p>
          <a:r>
            <a:rPr lang="zh-TW" altLang="en-US" b="1" dirty="0"/>
            <a:t>進行遊戲</a:t>
          </a:r>
          <a:r>
            <a:rPr lang="en-US" altLang="zh-TW" b="1" dirty="0"/>
            <a:t>-</a:t>
          </a:r>
        </a:p>
        <a:p>
          <a:r>
            <a:rPr lang="en-US" altLang="zh-TW" b="1" dirty="0"/>
            <a:t>Playing </a:t>
          </a:r>
        </a:p>
        <a:p>
          <a:r>
            <a:rPr lang="en-US" altLang="zh-TW" b="1" dirty="0"/>
            <a:t>Game</a:t>
          </a:r>
          <a:endParaRPr lang="zh-TW" altLang="en-US" b="1" dirty="0"/>
        </a:p>
      </dgm:t>
    </dgm:pt>
    <dgm:pt modelId="{9066CC61-2F7B-4D97-ABB9-FF9744BFB1D2}" type="parTrans" cxnId="{47C20E68-FF70-4134-A214-FC8E4C566923}">
      <dgm:prSet/>
      <dgm:spPr/>
      <dgm:t>
        <a:bodyPr/>
        <a:lstStyle/>
        <a:p>
          <a:endParaRPr lang="zh-TW" altLang="en-US"/>
        </a:p>
      </dgm:t>
    </dgm:pt>
    <dgm:pt modelId="{6F15E037-AEBD-428A-A784-B13B9EE2E61C}" type="sibTrans" cxnId="{47C20E68-FF70-4134-A214-FC8E4C566923}">
      <dgm:prSet/>
      <dgm:spPr/>
      <dgm:t>
        <a:bodyPr/>
        <a:lstStyle/>
        <a:p>
          <a:endParaRPr lang="zh-TW" altLang="en-US"/>
        </a:p>
      </dgm:t>
    </dgm:pt>
    <dgm:pt modelId="{5BCB4ADC-3BE3-4A07-9393-DCAF34C4586B}">
      <dgm:prSet phldrT="[文字]"/>
      <dgm:spPr>
        <a:solidFill>
          <a:schemeClr val="bg2">
            <a:lumMod val="75000"/>
            <a:lumOff val="25000"/>
          </a:schemeClr>
        </a:solidFill>
      </dgm:spPr>
      <dgm:t>
        <a:bodyPr/>
        <a:lstStyle/>
        <a:p>
          <a:r>
            <a:rPr lang="zh-TW" altLang="en-US" b="1" dirty="0"/>
            <a:t>遊戲結束</a:t>
          </a:r>
          <a:r>
            <a:rPr lang="en-US" altLang="zh-TW" b="1" dirty="0"/>
            <a:t>-</a:t>
          </a:r>
        </a:p>
        <a:p>
          <a:r>
            <a:rPr lang="en-US" altLang="zh-TW" b="1" dirty="0"/>
            <a:t>Game </a:t>
          </a:r>
        </a:p>
        <a:p>
          <a:r>
            <a:rPr lang="en-US" altLang="zh-TW" b="1" dirty="0"/>
            <a:t>Over</a:t>
          </a:r>
          <a:endParaRPr lang="zh-TW" altLang="en-US" b="1" dirty="0"/>
        </a:p>
      </dgm:t>
    </dgm:pt>
    <dgm:pt modelId="{EBCA771A-0CA6-4128-B085-5BBC9678AF23}" type="parTrans" cxnId="{F09BAFDC-A539-43CE-A2D1-EAFD390CBDA6}">
      <dgm:prSet/>
      <dgm:spPr/>
      <dgm:t>
        <a:bodyPr/>
        <a:lstStyle/>
        <a:p>
          <a:endParaRPr lang="zh-TW" altLang="en-US"/>
        </a:p>
      </dgm:t>
    </dgm:pt>
    <dgm:pt modelId="{7EFC1453-EE86-40E6-9142-FAA816ACE5CC}" type="sibTrans" cxnId="{F09BAFDC-A539-43CE-A2D1-EAFD390CBDA6}">
      <dgm:prSet/>
      <dgm:spPr/>
      <dgm:t>
        <a:bodyPr/>
        <a:lstStyle/>
        <a:p>
          <a:endParaRPr lang="zh-TW" altLang="en-US"/>
        </a:p>
      </dgm:t>
    </dgm:pt>
    <dgm:pt modelId="{506F2514-8623-4E61-8168-9B31430B57F3}">
      <dgm:prSet phldrT="[文字]"/>
      <dgm:spPr>
        <a:solidFill>
          <a:schemeClr val="bg2">
            <a:lumMod val="75000"/>
            <a:lumOff val="25000"/>
          </a:schemeClr>
        </a:solidFill>
      </dgm:spPr>
      <dgm:t>
        <a:bodyPr/>
        <a:lstStyle/>
        <a:p>
          <a:r>
            <a:rPr lang="zh-TW" altLang="en-US" b="1" dirty="0"/>
            <a:t>首頁</a:t>
          </a:r>
          <a:r>
            <a:rPr lang="en-US" altLang="zh-TW" b="1" dirty="0"/>
            <a:t>-</a:t>
          </a:r>
        </a:p>
        <a:p>
          <a:r>
            <a:rPr lang="en-US" altLang="zh-TW" b="1" dirty="0"/>
            <a:t>Front </a:t>
          </a:r>
        </a:p>
        <a:p>
          <a:r>
            <a:rPr lang="en-US" altLang="zh-TW" b="1" dirty="0"/>
            <a:t>Page</a:t>
          </a:r>
          <a:endParaRPr lang="zh-TW" altLang="en-US" b="1" dirty="0"/>
        </a:p>
      </dgm:t>
    </dgm:pt>
    <dgm:pt modelId="{C3B21EFD-4430-4D39-B7DE-DD5030A4FEB7}" type="parTrans" cxnId="{3DDE254E-88B6-4B92-B426-7A028E10F355}">
      <dgm:prSet/>
      <dgm:spPr/>
      <dgm:t>
        <a:bodyPr/>
        <a:lstStyle/>
        <a:p>
          <a:endParaRPr lang="zh-TW" altLang="en-US"/>
        </a:p>
      </dgm:t>
    </dgm:pt>
    <dgm:pt modelId="{721F3977-3D74-4FB3-AFC2-747F27B002B8}" type="sibTrans" cxnId="{3DDE254E-88B6-4B92-B426-7A028E10F355}">
      <dgm:prSet/>
      <dgm:spPr/>
      <dgm:t>
        <a:bodyPr/>
        <a:lstStyle/>
        <a:p>
          <a:endParaRPr lang="zh-TW" altLang="en-US"/>
        </a:p>
      </dgm:t>
    </dgm:pt>
    <dgm:pt modelId="{94DEC0A7-71EF-48D6-9182-E29C0CF05E2A}" type="pres">
      <dgm:prSet presAssocID="{80A1020A-0458-4435-8A71-861C26829944}" presName="compositeShape" presStyleCnt="0">
        <dgm:presLayoutVars>
          <dgm:chMax val="7"/>
          <dgm:dir/>
          <dgm:resizeHandles val="exact"/>
        </dgm:presLayoutVars>
      </dgm:prSet>
      <dgm:spPr/>
    </dgm:pt>
    <dgm:pt modelId="{79CC65A4-7920-44A0-A24D-891E1231A5BD}" type="pres">
      <dgm:prSet presAssocID="{80A1020A-0458-4435-8A71-861C26829944}" presName="wedge1" presStyleLbl="node1" presStyleIdx="0" presStyleCnt="3"/>
      <dgm:spPr/>
      <dgm:t>
        <a:bodyPr/>
        <a:lstStyle/>
        <a:p>
          <a:endParaRPr lang="zh-TW" altLang="en-US"/>
        </a:p>
      </dgm:t>
    </dgm:pt>
    <dgm:pt modelId="{E9BCCFD9-7468-452B-9B4F-48F41019FA9C}" type="pres">
      <dgm:prSet presAssocID="{80A1020A-0458-4435-8A71-861C26829944}" presName="dummy1a" presStyleCnt="0"/>
      <dgm:spPr/>
    </dgm:pt>
    <dgm:pt modelId="{2D331C40-BA12-463E-BCFE-DA537B07D242}" type="pres">
      <dgm:prSet presAssocID="{80A1020A-0458-4435-8A71-861C26829944}" presName="dummy1b" presStyleCnt="0"/>
      <dgm:spPr/>
    </dgm:pt>
    <dgm:pt modelId="{3A6E9BDA-22C2-441C-9A1E-BF78594B6CF9}" type="pres">
      <dgm:prSet presAssocID="{80A1020A-0458-4435-8A71-861C26829944}" presName="wedge1Tx" presStyleLbl="node1" presStyleIdx="0" presStyleCnt="3">
        <dgm:presLayoutVars>
          <dgm:chMax val="0"/>
          <dgm:chPref val="0"/>
          <dgm:bulletEnabled val="1"/>
        </dgm:presLayoutVars>
      </dgm:prSet>
      <dgm:spPr/>
      <dgm:t>
        <a:bodyPr/>
        <a:lstStyle/>
        <a:p>
          <a:endParaRPr lang="zh-TW" altLang="en-US"/>
        </a:p>
      </dgm:t>
    </dgm:pt>
    <dgm:pt modelId="{7375BA04-292E-4875-8B43-25EC9FE5B369}" type="pres">
      <dgm:prSet presAssocID="{80A1020A-0458-4435-8A71-861C26829944}" presName="wedge2" presStyleLbl="node1" presStyleIdx="1" presStyleCnt="3"/>
      <dgm:spPr/>
      <dgm:t>
        <a:bodyPr/>
        <a:lstStyle/>
        <a:p>
          <a:endParaRPr lang="zh-TW" altLang="en-US"/>
        </a:p>
      </dgm:t>
    </dgm:pt>
    <dgm:pt modelId="{323F3AD2-DE34-4726-BB85-4EF7CC3B4F0A}" type="pres">
      <dgm:prSet presAssocID="{80A1020A-0458-4435-8A71-861C26829944}" presName="dummy2a" presStyleCnt="0"/>
      <dgm:spPr/>
    </dgm:pt>
    <dgm:pt modelId="{FD5D7AC7-18CA-4C83-A3AA-29CB4A7C13D2}" type="pres">
      <dgm:prSet presAssocID="{80A1020A-0458-4435-8A71-861C26829944}" presName="dummy2b" presStyleCnt="0"/>
      <dgm:spPr/>
    </dgm:pt>
    <dgm:pt modelId="{C226D4F8-2F0D-4C52-B7A0-76A96B98932C}" type="pres">
      <dgm:prSet presAssocID="{80A1020A-0458-4435-8A71-861C26829944}" presName="wedge2Tx" presStyleLbl="node1" presStyleIdx="1" presStyleCnt="3">
        <dgm:presLayoutVars>
          <dgm:chMax val="0"/>
          <dgm:chPref val="0"/>
          <dgm:bulletEnabled val="1"/>
        </dgm:presLayoutVars>
      </dgm:prSet>
      <dgm:spPr/>
      <dgm:t>
        <a:bodyPr/>
        <a:lstStyle/>
        <a:p>
          <a:endParaRPr lang="zh-TW" altLang="en-US"/>
        </a:p>
      </dgm:t>
    </dgm:pt>
    <dgm:pt modelId="{DC751F54-3A5A-4BA9-81E0-DFA6098B8F71}" type="pres">
      <dgm:prSet presAssocID="{80A1020A-0458-4435-8A71-861C26829944}" presName="wedge3" presStyleLbl="node1" presStyleIdx="2" presStyleCnt="3"/>
      <dgm:spPr/>
      <dgm:t>
        <a:bodyPr/>
        <a:lstStyle/>
        <a:p>
          <a:endParaRPr lang="zh-TW" altLang="en-US"/>
        </a:p>
      </dgm:t>
    </dgm:pt>
    <dgm:pt modelId="{CEA3CECF-0F1F-486F-8E37-7E372B076F9A}" type="pres">
      <dgm:prSet presAssocID="{80A1020A-0458-4435-8A71-861C26829944}" presName="dummy3a" presStyleCnt="0"/>
      <dgm:spPr/>
    </dgm:pt>
    <dgm:pt modelId="{EE85394A-0CED-4E25-98A7-758F760D0EC1}" type="pres">
      <dgm:prSet presAssocID="{80A1020A-0458-4435-8A71-861C26829944}" presName="dummy3b" presStyleCnt="0"/>
      <dgm:spPr/>
    </dgm:pt>
    <dgm:pt modelId="{56CF4FB2-0704-4A4E-A75F-8416EFF2E224}" type="pres">
      <dgm:prSet presAssocID="{80A1020A-0458-4435-8A71-861C26829944}" presName="wedge3Tx" presStyleLbl="node1" presStyleIdx="2" presStyleCnt="3">
        <dgm:presLayoutVars>
          <dgm:chMax val="0"/>
          <dgm:chPref val="0"/>
          <dgm:bulletEnabled val="1"/>
        </dgm:presLayoutVars>
      </dgm:prSet>
      <dgm:spPr/>
      <dgm:t>
        <a:bodyPr/>
        <a:lstStyle/>
        <a:p>
          <a:endParaRPr lang="zh-TW" altLang="en-US"/>
        </a:p>
      </dgm:t>
    </dgm:pt>
    <dgm:pt modelId="{BF609B38-5309-4BAB-B4B9-9499BD1413C4}" type="pres">
      <dgm:prSet presAssocID="{6F15E037-AEBD-428A-A784-B13B9EE2E61C}" presName="arrowWedge1" presStyleLbl="fgSibTrans2D1" presStyleIdx="0" presStyleCnt="3"/>
      <dgm:spPr>
        <a:solidFill>
          <a:schemeClr val="bg2">
            <a:lumMod val="25000"/>
            <a:lumOff val="75000"/>
          </a:schemeClr>
        </a:solidFill>
        <a:ln>
          <a:noFill/>
        </a:ln>
      </dgm:spPr>
    </dgm:pt>
    <dgm:pt modelId="{F0F6F62E-9B31-4FAC-A579-01D7F1CFB86D}" type="pres">
      <dgm:prSet presAssocID="{7EFC1453-EE86-40E6-9142-FAA816ACE5CC}" presName="arrowWedge2" presStyleLbl="fgSibTrans2D1" presStyleIdx="1" presStyleCnt="3"/>
      <dgm:spPr>
        <a:solidFill>
          <a:schemeClr val="bg2">
            <a:lumMod val="25000"/>
            <a:lumOff val="75000"/>
          </a:schemeClr>
        </a:solidFill>
        <a:ln>
          <a:noFill/>
        </a:ln>
      </dgm:spPr>
    </dgm:pt>
    <dgm:pt modelId="{6C000A94-C33D-45A8-B41A-99CB3EFDCEB3}" type="pres">
      <dgm:prSet presAssocID="{721F3977-3D74-4FB3-AFC2-747F27B002B8}" presName="arrowWedge3" presStyleLbl="fgSibTrans2D1" presStyleIdx="2" presStyleCnt="3">
        <dgm:style>
          <a:lnRef idx="2">
            <a:schemeClr val="dk1">
              <a:shade val="50000"/>
            </a:schemeClr>
          </a:lnRef>
          <a:fillRef idx="1">
            <a:schemeClr val="dk1"/>
          </a:fillRef>
          <a:effectRef idx="0">
            <a:schemeClr val="dk1"/>
          </a:effectRef>
          <a:fontRef idx="minor">
            <a:schemeClr val="lt1"/>
          </a:fontRef>
        </dgm:style>
      </dgm:prSet>
      <dgm:spPr>
        <a:solidFill>
          <a:schemeClr val="bg2">
            <a:lumMod val="25000"/>
            <a:lumOff val="75000"/>
          </a:schemeClr>
        </a:solidFill>
        <a:ln>
          <a:noFill/>
        </a:ln>
      </dgm:spPr>
    </dgm:pt>
  </dgm:ptLst>
  <dgm:cxnLst>
    <dgm:cxn modelId="{85AD39EE-0E60-4D60-9737-1251E133A578}" type="presOf" srcId="{506F2514-8623-4E61-8168-9B31430B57F3}" destId="{DC751F54-3A5A-4BA9-81E0-DFA6098B8F71}" srcOrd="0" destOrd="0" presId="urn:microsoft.com/office/officeart/2005/8/layout/cycle8"/>
    <dgm:cxn modelId="{6A00EDD9-7E11-447E-A8B3-EE5713311937}" type="presOf" srcId="{C3CAA642-3DAC-4188-82AE-586ECEC1BCDB}" destId="{3A6E9BDA-22C2-441C-9A1E-BF78594B6CF9}" srcOrd="1" destOrd="0" presId="urn:microsoft.com/office/officeart/2005/8/layout/cycle8"/>
    <dgm:cxn modelId="{3DDE254E-88B6-4B92-B426-7A028E10F355}" srcId="{80A1020A-0458-4435-8A71-861C26829944}" destId="{506F2514-8623-4E61-8168-9B31430B57F3}" srcOrd="2" destOrd="0" parTransId="{C3B21EFD-4430-4D39-B7DE-DD5030A4FEB7}" sibTransId="{721F3977-3D74-4FB3-AFC2-747F27B002B8}"/>
    <dgm:cxn modelId="{9621112F-6C16-473A-A286-4C0CC3B36B1E}" type="presOf" srcId="{C3CAA642-3DAC-4188-82AE-586ECEC1BCDB}" destId="{79CC65A4-7920-44A0-A24D-891E1231A5BD}" srcOrd="0" destOrd="0" presId="urn:microsoft.com/office/officeart/2005/8/layout/cycle8"/>
    <dgm:cxn modelId="{47C20E68-FF70-4134-A214-FC8E4C566923}" srcId="{80A1020A-0458-4435-8A71-861C26829944}" destId="{C3CAA642-3DAC-4188-82AE-586ECEC1BCDB}" srcOrd="0" destOrd="0" parTransId="{9066CC61-2F7B-4D97-ABB9-FF9744BFB1D2}" sibTransId="{6F15E037-AEBD-428A-A784-B13B9EE2E61C}"/>
    <dgm:cxn modelId="{C5C3F517-05C1-47A4-A97F-838DC0D8FBD0}" type="presOf" srcId="{5BCB4ADC-3BE3-4A07-9393-DCAF34C4586B}" destId="{7375BA04-292E-4875-8B43-25EC9FE5B369}" srcOrd="0" destOrd="0" presId="urn:microsoft.com/office/officeart/2005/8/layout/cycle8"/>
    <dgm:cxn modelId="{F09BAFDC-A539-43CE-A2D1-EAFD390CBDA6}" srcId="{80A1020A-0458-4435-8A71-861C26829944}" destId="{5BCB4ADC-3BE3-4A07-9393-DCAF34C4586B}" srcOrd="1" destOrd="0" parTransId="{EBCA771A-0CA6-4128-B085-5BBC9678AF23}" sibTransId="{7EFC1453-EE86-40E6-9142-FAA816ACE5CC}"/>
    <dgm:cxn modelId="{3A227650-42FF-4B78-837E-BF5197EB1C37}" type="presOf" srcId="{80A1020A-0458-4435-8A71-861C26829944}" destId="{94DEC0A7-71EF-48D6-9182-E29C0CF05E2A}" srcOrd="0" destOrd="0" presId="urn:microsoft.com/office/officeart/2005/8/layout/cycle8"/>
    <dgm:cxn modelId="{FACCBC85-C5D5-4307-B962-162FA1CD4379}" type="presOf" srcId="{5BCB4ADC-3BE3-4A07-9393-DCAF34C4586B}" destId="{C226D4F8-2F0D-4C52-B7A0-76A96B98932C}" srcOrd="1" destOrd="0" presId="urn:microsoft.com/office/officeart/2005/8/layout/cycle8"/>
    <dgm:cxn modelId="{E3A2F9C5-689A-4E78-95E1-BFAB2EFF509A}" type="presOf" srcId="{506F2514-8623-4E61-8168-9B31430B57F3}" destId="{56CF4FB2-0704-4A4E-A75F-8416EFF2E224}" srcOrd="1" destOrd="0" presId="urn:microsoft.com/office/officeart/2005/8/layout/cycle8"/>
    <dgm:cxn modelId="{6F757F69-5F95-4E1C-80F0-CEBF7B5F38B1}" type="presParOf" srcId="{94DEC0A7-71EF-48D6-9182-E29C0CF05E2A}" destId="{79CC65A4-7920-44A0-A24D-891E1231A5BD}" srcOrd="0" destOrd="0" presId="urn:microsoft.com/office/officeart/2005/8/layout/cycle8"/>
    <dgm:cxn modelId="{21B15ECB-72A8-4D40-BAB6-51761FAC597F}" type="presParOf" srcId="{94DEC0A7-71EF-48D6-9182-E29C0CF05E2A}" destId="{E9BCCFD9-7468-452B-9B4F-48F41019FA9C}" srcOrd="1" destOrd="0" presId="urn:microsoft.com/office/officeart/2005/8/layout/cycle8"/>
    <dgm:cxn modelId="{C0C74D2E-C4C4-4544-B3C6-B0CC2C2D280E}" type="presParOf" srcId="{94DEC0A7-71EF-48D6-9182-E29C0CF05E2A}" destId="{2D331C40-BA12-463E-BCFE-DA537B07D242}" srcOrd="2" destOrd="0" presId="urn:microsoft.com/office/officeart/2005/8/layout/cycle8"/>
    <dgm:cxn modelId="{3764D1FB-D91B-43E8-A18E-E409E6D20DFA}" type="presParOf" srcId="{94DEC0A7-71EF-48D6-9182-E29C0CF05E2A}" destId="{3A6E9BDA-22C2-441C-9A1E-BF78594B6CF9}" srcOrd="3" destOrd="0" presId="urn:microsoft.com/office/officeart/2005/8/layout/cycle8"/>
    <dgm:cxn modelId="{7BA6AF79-54A6-439C-83E9-891C241A1171}" type="presParOf" srcId="{94DEC0A7-71EF-48D6-9182-E29C0CF05E2A}" destId="{7375BA04-292E-4875-8B43-25EC9FE5B369}" srcOrd="4" destOrd="0" presId="urn:microsoft.com/office/officeart/2005/8/layout/cycle8"/>
    <dgm:cxn modelId="{1F75C336-5E8E-4A7D-953A-EBD6C7AC5A3C}" type="presParOf" srcId="{94DEC0A7-71EF-48D6-9182-E29C0CF05E2A}" destId="{323F3AD2-DE34-4726-BB85-4EF7CC3B4F0A}" srcOrd="5" destOrd="0" presId="urn:microsoft.com/office/officeart/2005/8/layout/cycle8"/>
    <dgm:cxn modelId="{33726235-5FE0-4F2C-95E3-348A18B3B020}" type="presParOf" srcId="{94DEC0A7-71EF-48D6-9182-E29C0CF05E2A}" destId="{FD5D7AC7-18CA-4C83-A3AA-29CB4A7C13D2}" srcOrd="6" destOrd="0" presId="urn:microsoft.com/office/officeart/2005/8/layout/cycle8"/>
    <dgm:cxn modelId="{A3B4D5A8-A8B6-4D69-8C68-C88E714BB0B9}" type="presParOf" srcId="{94DEC0A7-71EF-48D6-9182-E29C0CF05E2A}" destId="{C226D4F8-2F0D-4C52-B7A0-76A96B98932C}" srcOrd="7" destOrd="0" presId="urn:microsoft.com/office/officeart/2005/8/layout/cycle8"/>
    <dgm:cxn modelId="{7C8D2DC5-64A0-4A83-9E9D-4BD8623A5471}" type="presParOf" srcId="{94DEC0A7-71EF-48D6-9182-E29C0CF05E2A}" destId="{DC751F54-3A5A-4BA9-81E0-DFA6098B8F71}" srcOrd="8" destOrd="0" presId="urn:microsoft.com/office/officeart/2005/8/layout/cycle8"/>
    <dgm:cxn modelId="{4D1DD3E8-0F5D-4C92-91C3-0E957E5866A8}" type="presParOf" srcId="{94DEC0A7-71EF-48D6-9182-E29C0CF05E2A}" destId="{CEA3CECF-0F1F-486F-8E37-7E372B076F9A}" srcOrd="9" destOrd="0" presId="urn:microsoft.com/office/officeart/2005/8/layout/cycle8"/>
    <dgm:cxn modelId="{0369134B-332E-4295-8943-73571871764A}" type="presParOf" srcId="{94DEC0A7-71EF-48D6-9182-E29C0CF05E2A}" destId="{EE85394A-0CED-4E25-98A7-758F760D0EC1}" srcOrd="10" destOrd="0" presId="urn:microsoft.com/office/officeart/2005/8/layout/cycle8"/>
    <dgm:cxn modelId="{B9E93490-EB85-4F3E-A9A8-55766066D27E}" type="presParOf" srcId="{94DEC0A7-71EF-48D6-9182-E29C0CF05E2A}" destId="{56CF4FB2-0704-4A4E-A75F-8416EFF2E224}" srcOrd="11" destOrd="0" presId="urn:microsoft.com/office/officeart/2005/8/layout/cycle8"/>
    <dgm:cxn modelId="{43712D37-3A44-4B81-8AA8-BAC49264CD76}" type="presParOf" srcId="{94DEC0A7-71EF-48D6-9182-E29C0CF05E2A}" destId="{BF609B38-5309-4BAB-B4B9-9499BD1413C4}" srcOrd="12" destOrd="0" presId="urn:microsoft.com/office/officeart/2005/8/layout/cycle8"/>
    <dgm:cxn modelId="{6202377A-90FB-409B-9335-5B7927300DBF}" type="presParOf" srcId="{94DEC0A7-71EF-48D6-9182-E29C0CF05E2A}" destId="{F0F6F62E-9B31-4FAC-A579-01D7F1CFB86D}" srcOrd="13" destOrd="0" presId="urn:microsoft.com/office/officeart/2005/8/layout/cycle8"/>
    <dgm:cxn modelId="{1DADF19D-4345-4102-87B5-FCD8A7E4A3FE}" type="presParOf" srcId="{94DEC0A7-71EF-48D6-9182-E29C0CF05E2A}" destId="{6C000A94-C33D-45A8-B41A-99CB3EFDCEB3}" srcOrd="1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CC65A4-7920-44A0-A24D-891E1231A5BD}">
      <dsp:nvSpPr>
        <dsp:cNvPr id="0" name=""/>
        <dsp:cNvSpPr/>
      </dsp:nvSpPr>
      <dsp:spPr>
        <a:xfrm>
          <a:off x="1888568" y="299553"/>
          <a:ext cx="3871150" cy="3871150"/>
        </a:xfrm>
        <a:prstGeom prst="pie">
          <a:avLst>
            <a:gd name="adj1" fmla="val 16200000"/>
            <a:gd name="adj2" fmla="val 1800000"/>
          </a:avLst>
        </a:prstGeom>
        <a:solidFill>
          <a:schemeClr val="bg2">
            <a:lumMod val="75000"/>
            <a:lumOff val="2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zh-TW" altLang="en-US" sz="1600" b="1" kern="1200" dirty="0"/>
            <a:t>進行遊戲</a:t>
          </a:r>
          <a:r>
            <a:rPr lang="en-US" altLang="zh-TW" sz="1600" b="1" kern="1200" dirty="0"/>
            <a:t>-</a:t>
          </a:r>
        </a:p>
        <a:p>
          <a:pPr lvl="0" algn="ctr" defTabSz="711200">
            <a:lnSpc>
              <a:spcPct val="90000"/>
            </a:lnSpc>
            <a:spcBef>
              <a:spcPct val="0"/>
            </a:spcBef>
            <a:spcAft>
              <a:spcPct val="35000"/>
            </a:spcAft>
          </a:pPr>
          <a:r>
            <a:rPr lang="en-US" altLang="zh-TW" sz="1600" b="1" kern="1200" dirty="0"/>
            <a:t>Playing </a:t>
          </a:r>
        </a:p>
        <a:p>
          <a:pPr lvl="0" algn="ctr" defTabSz="711200">
            <a:lnSpc>
              <a:spcPct val="90000"/>
            </a:lnSpc>
            <a:spcBef>
              <a:spcPct val="0"/>
            </a:spcBef>
            <a:spcAft>
              <a:spcPct val="35000"/>
            </a:spcAft>
          </a:pPr>
          <a:r>
            <a:rPr lang="en-US" altLang="zh-TW" sz="1600" b="1" kern="1200" dirty="0"/>
            <a:t>Game</a:t>
          </a:r>
          <a:endParaRPr lang="zh-TW" altLang="en-US" sz="1600" b="1" kern="1200" dirty="0"/>
        </a:p>
      </dsp:txBody>
      <dsp:txXfrm>
        <a:off x="3928756" y="1119868"/>
        <a:ext cx="1382553" cy="1152128"/>
      </dsp:txXfrm>
    </dsp:sp>
    <dsp:sp modelId="{7375BA04-292E-4875-8B43-25EC9FE5B369}">
      <dsp:nvSpPr>
        <dsp:cNvPr id="0" name=""/>
        <dsp:cNvSpPr/>
      </dsp:nvSpPr>
      <dsp:spPr>
        <a:xfrm>
          <a:off x="1808840" y="437808"/>
          <a:ext cx="3871150" cy="3871150"/>
        </a:xfrm>
        <a:prstGeom prst="pie">
          <a:avLst>
            <a:gd name="adj1" fmla="val 1800000"/>
            <a:gd name="adj2" fmla="val 9000000"/>
          </a:avLst>
        </a:prstGeom>
        <a:solidFill>
          <a:schemeClr val="bg2">
            <a:lumMod val="75000"/>
            <a:lumOff val="2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zh-TW" altLang="en-US" sz="1600" b="1" kern="1200" dirty="0"/>
            <a:t>遊戲結束</a:t>
          </a:r>
          <a:r>
            <a:rPr lang="en-US" altLang="zh-TW" sz="1600" b="1" kern="1200" dirty="0"/>
            <a:t>-</a:t>
          </a:r>
        </a:p>
        <a:p>
          <a:pPr lvl="0" algn="ctr" defTabSz="711200">
            <a:lnSpc>
              <a:spcPct val="90000"/>
            </a:lnSpc>
            <a:spcBef>
              <a:spcPct val="0"/>
            </a:spcBef>
            <a:spcAft>
              <a:spcPct val="35000"/>
            </a:spcAft>
          </a:pPr>
          <a:r>
            <a:rPr lang="en-US" altLang="zh-TW" sz="1600" b="1" kern="1200" dirty="0"/>
            <a:t>Game </a:t>
          </a:r>
        </a:p>
        <a:p>
          <a:pPr lvl="0" algn="ctr" defTabSz="711200">
            <a:lnSpc>
              <a:spcPct val="90000"/>
            </a:lnSpc>
            <a:spcBef>
              <a:spcPct val="0"/>
            </a:spcBef>
            <a:spcAft>
              <a:spcPct val="35000"/>
            </a:spcAft>
          </a:pPr>
          <a:r>
            <a:rPr lang="en-US" altLang="zh-TW" sz="1600" b="1" kern="1200" dirty="0"/>
            <a:t>Over</a:t>
          </a:r>
          <a:endParaRPr lang="zh-TW" altLang="en-US" sz="1600" b="1" kern="1200" dirty="0"/>
        </a:p>
      </dsp:txBody>
      <dsp:txXfrm>
        <a:off x="2730543" y="2949447"/>
        <a:ext cx="2073830" cy="1013872"/>
      </dsp:txXfrm>
    </dsp:sp>
    <dsp:sp modelId="{DC751F54-3A5A-4BA9-81E0-DFA6098B8F71}">
      <dsp:nvSpPr>
        <dsp:cNvPr id="0" name=""/>
        <dsp:cNvSpPr/>
      </dsp:nvSpPr>
      <dsp:spPr>
        <a:xfrm>
          <a:off x="1729113" y="299553"/>
          <a:ext cx="3871150" cy="3871150"/>
        </a:xfrm>
        <a:prstGeom prst="pie">
          <a:avLst>
            <a:gd name="adj1" fmla="val 9000000"/>
            <a:gd name="adj2" fmla="val 16200000"/>
          </a:avLst>
        </a:prstGeom>
        <a:solidFill>
          <a:schemeClr val="bg2">
            <a:lumMod val="75000"/>
            <a:lumOff val="25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zh-TW" altLang="en-US" sz="1600" b="1" kern="1200" dirty="0"/>
            <a:t>首頁</a:t>
          </a:r>
          <a:r>
            <a:rPr lang="en-US" altLang="zh-TW" sz="1600" b="1" kern="1200" dirty="0"/>
            <a:t>-</a:t>
          </a:r>
        </a:p>
        <a:p>
          <a:pPr lvl="0" algn="ctr" defTabSz="711200">
            <a:lnSpc>
              <a:spcPct val="90000"/>
            </a:lnSpc>
            <a:spcBef>
              <a:spcPct val="0"/>
            </a:spcBef>
            <a:spcAft>
              <a:spcPct val="35000"/>
            </a:spcAft>
          </a:pPr>
          <a:r>
            <a:rPr lang="en-US" altLang="zh-TW" sz="1600" b="1" kern="1200" dirty="0"/>
            <a:t>Front </a:t>
          </a:r>
        </a:p>
        <a:p>
          <a:pPr lvl="0" algn="ctr" defTabSz="711200">
            <a:lnSpc>
              <a:spcPct val="90000"/>
            </a:lnSpc>
            <a:spcBef>
              <a:spcPct val="0"/>
            </a:spcBef>
            <a:spcAft>
              <a:spcPct val="35000"/>
            </a:spcAft>
          </a:pPr>
          <a:r>
            <a:rPr lang="en-US" altLang="zh-TW" sz="1600" b="1" kern="1200" dirty="0"/>
            <a:t>Page</a:t>
          </a:r>
          <a:endParaRPr lang="zh-TW" altLang="en-US" sz="1600" b="1" kern="1200" dirty="0"/>
        </a:p>
      </dsp:txBody>
      <dsp:txXfrm>
        <a:off x="2177521" y="1119868"/>
        <a:ext cx="1382553" cy="1152128"/>
      </dsp:txXfrm>
    </dsp:sp>
    <dsp:sp modelId="{BF609B38-5309-4BAB-B4B9-9499BD1413C4}">
      <dsp:nvSpPr>
        <dsp:cNvPr id="0" name=""/>
        <dsp:cNvSpPr/>
      </dsp:nvSpPr>
      <dsp:spPr>
        <a:xfrm>
          <a:off x="1649245" y="59910"/>
          <a:ext cx="4350435" cy="4350435"/>
        </a:xfrm>
        <a:prstGeom prst="circularArrow">
          <a:avLst>
            <a:gd name="adj1" fmla="val 5085"/>
            <a:gd name="adj2" fmla="val 327528"/>
            <a:gd name="adj3" fmla="val 1472472"/>
            <a:gd name="adj4" fmla="val 16199432"/>
            <a:gd name="adj5" fmla="val 5932"/>
          </a:avLst>
        </a:prstGeom>
        <a:solidFill>
          <a:schemeClr val="bg2">
            <a:lumMod val="25000"/>
            <a:lumOff val="75000"/>
          </a:schemeClr>
        </a:solidFill>
        <a:ln>
          <a:noFill/>
        </a:ln>
        <a:effectLst/>
      </dsp:spPr>
      <dsp:style>
        <a:lnRef idx="0">
          <a:scrgbClr r="0" g="0" b="0"/>
        </a:lnRef>
        <a:fillRef idx="1">
          <a:scrgbClr r="0" g="0" b="0"/>
        </a:fillRef>
        <a:effectRef idx="1">
          <a:scrgbClr r="0" g="0" b="0"/>
        </a:effectRef>
        <a:fontRef idx="minor">
          <a:schemeClr val="lt1"/>
        </a:fontRef>
      </dsp:style>
    </dsp:sp>
    <dsp:sp modelId="{F0F6F62E-9B31-4FAC-A579-01D7F1CFB86D}">
      <dsp:nvSpPr>
        <dsp:cNvPr id="0" name=""/>
        <dsp:cNvSpPr/>
      </dsp:nvSpPr>
      <dsp:spPr>
        <a:xfrm>
          <a:off x="1569198" y="197921"/>
          <a:ext cx="4350435" cy="4350435"/>
        </a:xfrm>
        <a:prstGeom prst="circularArrow">
          <a:avLst>
            <a:gd name="adj1" fmla="val 5085"/>
            <a:gd name="adj2" fmla="val 327528"/>
            <a:gd name="adj3" fmla="val 8671970"/>
            <a:gd name="adj4" fmla="val 1800502"/>
            <a:gd name="adj5" fmla="val 5932"/>
          </a:avLst>
        </a:prstGeom>
        <a:solidFill>
          <a:schemeClr val="bg2">
            <a:lumMod val="25000"/>
            <a:lumOff val="75000"/>
          </a:schemeClr>
        </a:solidFill>
        <a:ln>
          <a:noFill/>
        </a:ln>
        <a:effectLst/>
      </dsp:spPr>
      <dsp:style>
        <a:lnRef idx="0">
          <a:scrgbClr r="0" g="0" b="0"/>
        </a:lnRef>
        <a:fillRef idx="1">
          <a:scrgbClr r="0" g="0" b="0"/>
        </a:fillRef>
        <a:effectRef idx="1">
          <a:scrgbClr r="0" g="0" b="0"/>
        </a:effectRef>
        <a:fontRef idx="minor">
          <a:schemeClr val="lt1"/>
        </a:fontRef>
      </dsp:style>
    </dsp:sp>
    <dsp:sp modelId="{6C000A94-C33D-45A8-B41A-99CB3EFDCEB3}">
      <dsp:nvSpPr>
        <dsp:cNvPr id="0" name=""/>
        <dsp:cNvSpPr/>
      </dsp:nvSpPr>
      <dsp:spPr>
        <a:xfrm>
          <a:off x="1489151" y="59910"/>
          <a:ext cx="4350435" cy="4350435"/>
        </a:xfrm>
        <a:prstGeom prst="circularArrow">
          <a:avLst>
            <a:gd name="adj1" fmla="val 5085"/>
            <a:gd name="adj2" fmla="val 327528"/>
            <a:gd name="adj3" fmla="val 15873039"/>
            <a:gd name="adj4" fmla="val 9000000"/>
            <a:gd name="adj5" fmla="val 5932"/>
          </a:avLst>
        </a:prstGeom>
        <a:solidFill>
          <a:schemeClr val="bg2">
            <a:lumMod val="25000"/>
            <a:lumOff val="75000"/>
          </a:schemeClr>
        </a:solidFill>
        <a:ln w="12700" cap="flat" cmpd="sng" algn="ctr">
          <a:noFill/>
          <a:prstDash val="solid"/>
          <a:miter lim="800000"/>
        </a:ln>
        <a:effectLst/>
      </dsp:spPr>
      <dsp:style>
        <a:lnRef idx="2">
          <a:schemeClr val="dk1">
            <a:shade val="50000"/>
          </a:schemeClr>
        </a:lnRef>
        <a:fillRef idx="1">
          <a:schemeClr val="dk1"/>
        </a:fillRef>
        <a:effectRef idx="0">
          <a:schemeClr val="dk1"/>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3" name="日期預留位置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73984DB4-3AA5-41F8-ABFF-441894870809}" type="datetime1">
              <a:rPr lang="zh-TW" altLang="en-US" smtClean="0">
                <a:latin typeface="Microsoft JhengHei UI" panose="020B0604030504040204" pitchFamily="34" charset="-120"/>
                <a:ea typeface="Microsoft JhengHei UI" panose="020B0604030504040204" pitchFamily="34" charset="-120"/>
              </a:rPr>
              <a:t>2017/6/21</a:t>
            </a:fld>
            <a:endParaRPr lang="zh-TW" altLang="en-US" dirty="0">
              <a:latin typeface="Microsoft JhengHei UI" panose="020B0604030504040204" pitchFamily="34" charset="-120"/>
              <a:ea typeface="Microsoft JhengHei UI" panose="020B0604030504040204" pitchFamily="34" charset="-120"/>
            </a:endParaRPr>
          </a:p>
        </p:txBody>
      </p:sp>
      <p:sp>
        <p:nvSpPr>
          <p:cNvPr id="4" name="頁尾預留位置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5" name="投影片編號預留位置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en-US" altLang="zh-TW">
                <a:latin typeface="Microsoft JhengHei UI" panose="020B0604030504040204" pitchFamily="34" charset="-120"/>
                <a:ea typeface="Microsoft JhengHei UI" panose="020B0604030504040204" pitchFamily="34" charset="-120"/>
              </a:rPr>
              <a:pPr algn="r" rtl="0"/>
              <a:t>‹#›</a:t>
            </a:fld>
            <a:endParaRPr lang="en-US" altLang="zh-TW" dirty="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png>
</file>

<file path=ppt/media/image3.png>
</file>

<file path=ppt/media/image4.png>
</file>

<file path=ppt/media/image5.jpeg>
</file>

<file path=ppt/media/image6.jpe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3" name="日期預留位置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atin typeface="Microsoft JhengHei UI" panose="020B0604030504040204" pitchFamily="34" charset="-120"/>
                <a:ea typeface="Microsoft JhengHei UI" panose="020B0604030504040204" pitchFamily="34" charset="-120"/>
              </a:defRPr>
            </a:lvl1pPr>
          </a:lstStyle>
          <a:p>
            <a:fld id="{EAAD605A-0A28-48D3-854F-4FDF8C1733EE}" type="datetime1">
              <a:rPr lang="zh-TW" altLang="en-US" smtClean="0"/>
              <a:pPr/>
              <a:t>2017/6/21</a:t>
            </a:fld>
            <a:endParaRPr lang="zh-TW" altLang="en-US" dirty="0"/>
          </a:p>
        </p:txBody>
      </p:sp>
      <p:sp>
        <p:nvSpPr>
          <p:cNvPr id="4" name="投影片圖像預留位置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zh-TW" altLang="en-US" noProof="0" dirty="0"/>
          </a:p>
        </p:txBody>
      </p:sp>
      <p:sp>
        <p:nvSpPr>
          <p:cNvPr id="5" name="備忘稿預留位置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zh-TW" altLang="en-US" noProof="0" dirty="0"/>
              <a:t>按一下以編輯母片文字樣式</a:t>
            </a:r>
          </a:p>
          <a:p>
            <a:pPr lvl="1" rtl="0"/>
            <a:r>
              <a:rPr lang="zh-TW" altLang="en-US" noProof="0" dirty="0"/>
              <a:t>第二層</a:t>
            </a:r>
          </a:p>
          <a:p>
            <a:pPr lvl="2" rtl="0"/>
            <a:r>
              <a:rPr lang="zh-TW" altLang="en-US" noProof="0" dirty="0"/>
              <a:t>第三層</a:t>
            </a:r>
          </a:p>
          <a:p>
            <a:pPr lvl="3" rtl="0"/>
            <a:r>
              <a:rPr lang="zh-TW" altLang="en-US" noProof="0" dirty="0"/>
              <a:t>第四層</a:t>
            </a:r>
          </a:p>
          <a:p>
            <a:pPr lvl="4" rtl="0"/>
            <a:r>
              <a:rPr lang="zh-TW" altLang="en-US" noProof="0" dirty="0"/>
              <a:t>第五層</a:t>
            </a:r>
          </a:p>
        </p:txBody>
      </p:sp>
      <p:sp>
        <p:nvSpPr>
          <p:cNvPr id="6" name="頁尾預留位置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7" name="投影片編號預留位置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atin typeface="Microsoft JhengHei UI" panose="020B0604030504040204" pitchFamily="34" charset="-120"/>
                <a:ea typeface="Microsoft JhengHei UI" panose="020B0604030504040204" pitchFamily="34" charset="-120"/>
              </a:defRPr>
            </a:lvl1pPr>
          </a:lstStyle>
          <a:p>
            <a:fld id="{F93199CD-3E1B-4AE6-990F-76F925F5EA9F}" type="slidenum">
              <a:rPr lang="en-US" altLang="zh-TW" smtClean="0"/>
              <a:pPr/>
              <a:t>‹#›</a:t>
            </a:fld>
            <a:endParaRPr lang="zh-TW" altLang="en-US"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endParaRPr lang="zh-TW" altLang="en-US" noProof="0" dirty="0"/>
          </a:p>
        </p:txBody>
      </p:sp>
      <p:sp>
        <p:nvSpPr>
          <p:cNvPr id="3" name="副標題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latin typeface="Microsoft JhengHei UI" panose="020B0604030504040204" pitchFamily="34" charset="-120"/>
                <a:ea typeface="Microsoft JhengHei UI" panose="020B0604030504040204" pitchFamily="34" charset="-120"/>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zh-TW" altLang="en-US" noProof="0"/>
              <a:t>按一下以編輯母片副標題樣式</a:t>
            </a:r>
            <a:endParaRPr lang="zh-TW" altLang="en-US" noProof="0"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endParaRPr lang="zh-TW" altLang="en-US" noProof="0" dirty="0"/>
          </a:p>
        </p:txBody>
      </p:sp>
      <p:sp>
        <p:nvSpPr>
          <p:cNvPr id="3" name="直排文字預留位置 2"/>
          <p:cNvSpPr>
            <a:spLocks noGrp="1"/>
          </p:cNvSpPr>
          <p:nvPr>
            <p:ph type="body" orient="vert" idx="1"/>
          </p:nvPr>
        </p:nvSpPr>
        <p:spPr/>
        <p:txBody>
          <a:bodyPr vert="eaVert" rtlCol="0"/>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日期預留位置 3"/>
          <p:cNvSpPr>
            <a:spLocks noGrp="1"/>
          </p:cNvSpPr>
          <p:nvPr>
            <p:ph type="dt" sz="half" idx="10"/>
          </p:nvPr>
        </p:nvSpPr>
        <p:spPr/>
        <p:txBody>
          <a:bodyPr rtlCol="0"/>
          <a:lstStyle>
            <a:lvl1pPr>
              <a:defRPr/>
            </a:lvl1pPr>
          </a:lstStyle>
          <a:p>
            <a:fld id="{C9139AE3-CE51-4CE0-B20B-8685CFA4CB30}" type="datetime1">
              <a:rPr lang="zh-TW" altLang="en-US" smtClean="0"/>
              <a:pPr/>
              <a:t>2017/6/21</a:t>
            </a:fld>
            <a:endParaRPr lang="zh-TW" altLang="en-US" dirty="0"/>
          </a:p>
        </p:txBody>
      </p:sp>
      <p:sp>
        <p:nvSpPr>
          <p:cNvPr id="5" name="頁尾預留位置 4"/>
          <p:cNvSpPr>
            <a:spLocks noGrp="1"/>
          </p:cNvSpPr>
          <p:nvPr>
            <p:ph type="ftr" sz="quarter" idx="11"/>
          </p:nvPr>
        </p:nvSpPr>
        <p:spPr/>
        <p:txBody>
          <a:bodyPr rtlCol="0"/>
          <a:lstStyle/>
          <a:p>
            <a:pPr rtl="0"/>
            <a:endParaRPr lang="zh-TW" altLang="en-US" noProof="0" dirty="0"/>
          </a:p>
        </p:txBody>
      </p:sp>
      <p:sp>
        <p:nvSpPr>
          <p:cNvPr id="6" name="投影片編號預留位置 5"/>
          <p:cNvSpPr>
            <a:spLocks noGrp="1"/>
          </p:cNvSpPr>
          <p:nvPr>
            <p:ph type="sldNum" sz="quarter" idx="12"/>
          </p:nvPr>
        </p:nvSpPr>
        <p:spPr/>
        <p:txBody>
          <a:bodyPr rtlCol="0"/>
          <a:lstStyle/>
          <a:p>
            <a:pPr rtl="0"/>
            <a:fld id="{2A013F82-EE5E-44EE-A61D-E31C6657F26F}" type="slidenum">
              <a:rPr lang="en-US" altLang="zh-TW" noProof="0" smtClean="0"/>
              <a:t>‹#›</a:t>
            </a:fld>
            <a:endParaRPr lang="en-US" altLang="zh-TW"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9142412" y="381001"/>
            <a:ext cx="1524001" cy="5638800"/>
          </a:xfrm>
        </p:spPr>
        <p:txBody>
          <a:bodyPr vert="eaVert" rtlCol="0"/>
          <a:lstStyle>
            <a:lvl1pPr>
              <a:defRPr>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endParaRPr lang="zh-TW" altLang="en-US" noProof="0" dirty="0"/>
          </a:p>
        </p:txBody>
      </p:sp>
      <p:sp>
        <p:nvSpPr>
          <p:cNvPr id="3" name="直排文字預留位置 2"/>
          <p:cNvSpPr>
            <a:spLocks noGrp="1"/>
          </p:cNvSpPr>
          <p:nvPr>
            <p:ph type="body" orient="vert" idx="1"/>
          </p:nvPr>
        </p:nvSpPr>
        <p:spPr>
          <a:xfrm>
            <a:off x="1522412" y="381001"/>
            <a:ext cx="7391399" cy="5638800"/>
          </a:xfrm>
        </p:spPr>
        <p:txBody>
          <a:bodyPr vert="eaVert" rtlCol="0"/>
          <a:lstStyle>
            <a:lvl1pPr>
              <a:defRPr>
                <a:latin typeface="Microsoft JhengHei UI" panose="020B0604030504040204" pitchFamily="34" charset="-120"/>
                <a:ea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defRPr>
            </a:lvl5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日期預留位置 3"/>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7BBDF3FC-961F-4D1B-9198-F96CFC56A158}" type="datetime1">
              <a:rPr lang="zh-TW" altLang="en-US" smtClean="0"/>
              <a:pPr/>
              <a:t>2017/6/21</a:t>
            </a:fld>
            <a:endParaRPr lang="zh-TW" altLang="en-US" dirty="0"/>
          </a:p>
        </p:txBody>
      </p:sp>
      <p:sp>
        <p:nvSpPr>
          <p:cNvPr id="5" name="頁尾預留位置 4"/>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6" name="投影片編號預留位置 5"/>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2A013F82-EE5E-44EE-A61D-E31C6657F26F}" type="slidenum">
              <a:rPr lang="en-US" altLang="zh-TW" noProof="0" smtClean="0"/>
              <a:pPr/>
              <a:t>‹#›</a:t>
            </a:fld>
            <a:endParaRPr lang="zh-TW" altLang="en-US"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defRPr>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endParaRPr lang="zh-TW" altLang="en-US" noProof="0" dirty="0"/>
          </a:p>
        </p:txBody>
      </p:sp>
      <p:sp>
        <p:nvSpPr>
          <p:cNvPr id="3" name="內容預留位置 2"/>
          <p:cNvSpPr>
            <a:spLocks noGrp="1"/>
          </p:cNvSpPr>
          <p:nvPr>
            <p:ph idx="1"/>
          </p:nvPr>
        </p:nvSpPr>
        <p:spPr/>
        <p:txBody>
          <a:bodyPr rtlCol="0"/>
          <a:lstStyle>
            <a:lvl1pPr>
              <a:defRPr>
                <a:latin typeface="Microsoft JhengHei UI" panose="020B0604030504040204" pitchFamily="34" charset="-120"/>
                <a:ea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defRPr>
            </a:lvl4pPr>
            <a:lvl5pPr algn="l" rtl="0">
              <a:defRPr>
                <a:latin typeface="Microsoft JhengHei UI" panose="020B0604030504040204" pitchFamily="34" charset="-120"/>
                <a:ea typeface="Microsoft JhengHei UI" panose="020B0604030504040204" pitchFamily="34" charset="-120"/>
              </a:defRPr>
            </a:lvl5pPr>
            <a:lvl6pPr algn="l" rtl="0">
              <a:defRPr/>
            </a:lvl6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日期預留位置 3"/>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23BC660E-D67A-4A05-BC76-82673E5A4090}" type="datetime1">
              <a:rPr lang="zh-TW" altLang="en-US" smtClean="0"/>
              <a:pPr/>
              <a:t>2017/6/21</a:t>
            </a:fld>
            <a:endParaRPr lang="zh-TW" altLang="en-US" dirty="0"/>
          </a:p>
        </p:txBody>
      </p:sp>
      <p:sp>
        <p:nvSpPr>
          <p:cNvPr id="5" name="頁尾預留位置 4"/>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6" name="投影片編號預留位置 5"/>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2A013F82-EE5E-44EE-A61D-E31C6657F26F}" type="slidenum">
              <a:rPr lang="en-US" altLang="zh-TW" noProof="0" smtClean="0"/>
              <a:pPr/>
              <a:t>‹#›</a:t>
            </a:fld>
            <a:endParaRPr lang="zh-TW" altLang="en-US"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zh-TW" altLang="en-US" noProof="0"/>
              <a:t>按一下以編輯母片標題樣式</a:t>
            </a:r>
            <a:endParaRPr lang="zh-TW" altLang="en-US" noProof="0" dirty="0"/>
          </a:p>
        </p:txBody>
      </p:sp>
      <p:sp>
        <p:nvSpPr>
          <p:cNvPr id="3" name="文字預留位置 2"/>
          <p:cNvSpPr>
            <a:spLocks noGrp="1"/>
          </p:cNvSpPr>
          <p:nvPr>
            <p:ph type="body" idx="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zh-TW" altLang="en-US" noProof="0"/>
              <a:t>編輯母片文字樣式</a:t>
            </a:r>
          </a:p>
        </p:txBody>
      </p:sp>
      <p:sp>
        <p:nvSpPr>
          <p:cNvPr id="4" name="日期預留位置 3"/>
          <p:cNvSpPr>
            <a:spLocks noGrp="1"/>
          </p:cNvSpPr>
          <p:nvPr>
            <p:ph type="dt" sz="half" idx="10"/>
          </p:nvPr>
        </p:nvSpPr>
        <p:spPr/>
        <p:txBody>
          <a:bodyPr rtlCol="0"/>
          <a:lstStyle>
            <a:lvl1pPr>
              <a:defRPr/>
            </a:lvl1pPr>
          </a:lstStyle>
          <a:p>
            <a:fld id="{FA2AA54E-1096-4023-AA6A-AF9E8353DDEF}" type="datetime1">
              <a:rPr lang="zh-TW" altLang="en-US" smtClean="0"/>
              <a:pPr/>
              <a:t>2017/6/21</a:t>
            </a:fld>
            <a:endParaRPr lang="zh-TW" altLang="en-US" dirty="0"/>
          </a:p>
        </p:txBody>
      </p:sp>
      <p:sp>
        <p:nvSpPr>
          <p:cNvPr id="5" name="頁尾預留位置 4"/>
          <p:cNvSpPr>
            <a:spLocks noGrp="1"/>
          </p:cNvSpPr>
          <p:nvPr>
            <p:ph type="ftr" sz="quarter" idx="11"/>
          </p:nvPr>
        </p:nvSpPr>
        <p:spPr/>
        <p:txBody>
          <a:bodyPr rtlCol="0"/>
          <a:lstStyle/>
          <a:p>
            <a:pPr rtl="0"/>
            <a:endParaRPr lang="zh-TW" altLang="en-US" noProof="0" dirty="0"/>
          </a:p>
        </p:txBody>
      </p:sp>
      <p:sp>
        <p:nvSpPr>
          <p:cNvPr id="6" name="投影片編號預留位置 5"/>
          <p:cNvSpPr>
            <a:spLocks noGrp="1"/>
          </p:cNvSpPr>
          <p:nvPr>
            <p:ph type="sldNum" sz="quarter" idx="12"/>
          </p:nvPr>
        </p:nvSpPr>
        <p:spPr/>
        <p:txBody>
          <a:bodyPr rtlCol="0"/>
          <a:lstStyle/>
          <a:p>
            <a:pPr rtl="0"/>
            <a:fld id="{2A013F82-EE5E-44EE-A61D-E31C6657F26F}" type="slidenum">
              <a:rPr lang="en-US" altLang="zh-TW" noProof="0" smtClean="0"/>
              <a:t>‹#›</a:t>
            </a:fld>
            <a:endParaRPr lang="en-US" altLang="zh-TW"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noProof="0"/>
              <a:t>按一下以編輯母片標題樣式</a:t>
            </a:r>
            <a:endParaRPr lang="zh-TW" altLang="en-US" noProof="0" dirty="0"/>
          </a:p>
        </p:txBody>
      </p:sp>
      <p:sp>
        <p:nvSpPr>
          <p:cNvPr id="3" name="內容預留位置 2"/>
          <p:cNvSpPr>
            <a:spLocks noGrp="1"/>
          </p:cNvSpPr>
          <p:nvPr>
            <p:ph sz="half" idx="1"/>
          </p:nvPr>
        </p:nvSpPr>
        <p:spPr>
          <a:xfrm>
            <a:off x="1504781" y="1905001"/>
            <a:ext cx="4419599"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內容預留位置 3"/>
          <p:cNvSpPr>
            <a:spLocks noGrp="1"/>
          </p:cNvSpPr>
          <p:nvPr>
            <p:ph sz="half" idx="2"/>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5" name="日期預留位置 4"/>
          <p:cNvSpPr>
            <a:spLocks noGrp="1"/>
          </p:cNvSpPr>
          <p:nvPr>
            <p:ph type="dt" sz="half" idx="10"/>
          </p:nvPr>
        </p:nvSpPr>
        <p:spPr/>
        <p:txBody>
          <a:bodyPr rtlCol="0"/>
          <a:lstStyle>
            <a:lvl1pPr>
              <a:defRPr/>
            </a:lvl1pPr>
          </a:lstStyle>
          <a:p>
            <a:fld id="{F5D8C706-304F-48AF-8B93-4DF487C770C5}" type="datetime1">
              <a:rPr lang="zh-TW" altLang="en-US" smtClean="0"/>
              <a:pPr/>
              <a:t>2017/6/21</a:t>
            </a:fld>
            <a:endParaRPr lang="zh-TW" altLang="en-US" dirty="0"/>
          </a:p>
        </p:txBody>
      </p:sp>
      <p:sp>
        <p:nvSpPr>
          <p:cNvPr id="6" name="頁尾預留位置 5"/>
          <p:cNvSpPr>
            <a:spLocks noGrp="1"/>
          </p:cNvSpPr>
          <p:nvPr>
            <p:ph type="ftr" sz="quarter" idx="11"/>
          </p:nvPr>
        </p:nvSpPr>
        <p:spPr/>
        <p:txBody>
          <a:bodyPr rtlCol="0"/>
          <a:lstStyle/>
          <a:p>
            <a:pPr rtl="0"/>
            <a:endParaRPr lang="zh-TW" altLang="en-US" noProof="0" dirty="0"/>
          </a:p>
        </p:txBody>
      </p:sp>
      <p:sp>
        <p:nvSpPr>
          <p:cNvPr id="7" name="投影片編號預留位置 6"/>
          <p:cNvSpPr>
            <a:spLocks noGrp="1"/>
          </p:cNvSpPr>
          <p:nvPr>
            <p:ph type="sldNum" sz="quarter" idx="12"/>
          </p:nvPr>
        </p:nvSpPr>
        <p:spPr/>
        <p:txBody>
          <a:bodyPr rtlCol="0"/>
          <a:lstStyle/>
          <a:p>
            <a:pPr rtl="0"/>
            <a:fld id="{2A013F82-EE5E-44EE-A61D-E31C6657F26F}" type="slidenum">
              <a:rPr lang="en-US" altLang="zh-TW" noProof="0" smtClean="0"/>
              <a:t>‹#›</a:t>
            </a:fld>
            <a:endParaRPr lang="en-US" altLang="zh-TW" noProof="0"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lgn="l" rtl="0">
              <a:defRPr>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endParaRPr lang="zh-TW" altLang="en-US" noProof="0" dirty="0"/>
          </a:p>
        </p:txBody>
      </p:sp>
      <p:sp>
        <p:nvSpPr>
          <p:cNvPr id="3" name="文字預留位置 2"/>
          <p:cNvSpPr>
            <a:spLocks noGrp="1"/>
          </p:cNvSpPr>
          <p:nvPr>
            <p:ph type="body" idx="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latin typeface="Microsoft JhengHei UI" panose="020B0604030504040204" pitchFamily="34" charset="-120"/>
                <a:ea typeface="Microsoft JhengHei UI" panose="020B0604030504040204" pitchFamily="34" charset="-120"/>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zh-TW" altLang="en-US" noProof="0"/>
              <a:t>編輯母片文字樣式</a:t>
            </a:r>
          </a:p>
        </p:txBody>
      </p:sp>
      <p:sp>
        <p:nvSpPr>
          <p:cNvPr id="4" name="內容預留位置 3"/>
          <p:cNvSpPr>
            <a:spLocks noGrp="1"/>
          </p:cNvSpPr>
          <p:nvPr>
            <p:ph sz="half" idx="2"/>
          </p:nvPr>
        </p:nvSpPr>
        <p:spPr>
          <a:xfrm>
            <a:off x="1522411" y="2743201"/>
            <a:ext cx="4416552" cy="3276600"/>
          </a:xfrm>
        </p:spPr>
        <p:txBody>
          <a:bodyPr rtlCol="0">
            <a:normAutofit/>
          </a:bodyPr>
          <a:lstStyle>
            <a:lvl1pPr algn="l" rtl="0">
              <a:defRPr sz="2400">
                <a:latin typeface="Microsoft JhengHei UI" panose="020B0604030504040204" pitchFamily="34" charset="-120"/>
                <a:ea typeface="Microsoft JhengHei UI" panose="020B0604030504040204" pitchFamily="34" charset="-120"/>
              </a:defRPr>
            </a:lvl1pPr>
            <a:lvl2pPr algn="l" rtl="0">
              <a:defRPr sz="2000">
                <a:latin typeface="Microsoft JhengHei UI" panose="020B0604030504040204" pitchFamily="34" charset="-120"/>
                <a:ea typeface="Microsoft JhengHei UI" panose="020B0604030504040204" pitchFamily="34" charset="-120"/>
              </a:defRPr>
            </a:lvl2pPr>
            <a:lvl3pPr algn="l" rtl="0">
              <a:defRPr sz="1800">
                <a:latin typeface="Microsoft JhengHei UI" panose="020B0604030504040204" pitchFamily="34" charset="-120"/>
                <a:ea typeface="Microsoft JhengHei UI" panose="020B0604030504040204" pitchFamily="34" charset="-120"/>
              </a:defRPr>
            </a:lvl3pPr>
            <a:lvl4pPr algn="l" rtl="0">
              <a:defRPr sz="1600">
                <a:latin typeface="Microsoft JhengHei UI" panose="020B0604030504040204" pitchFamily="34" charset="-120"/>
                <a:ea typeface="Microsoft JhengHei UI" panose="020B0604030504040204" pitchFamily="34" charset="-120"/>
              </a:defRPr>
            </a:lvl4pPr>
            <a:lvl5pPr algn="l" rtl="0">
              <a:defRPr sz="1600">
                <a:latin typeface="Microsoft JhengHei UI" panose="020B0604030504040204" pitchFamily="34" charset="-120"/>
                <a:ea typeface="Microsoft JhengHei UI" panose="020B0604030504040204" pitchFamily="34" charset="-120"/>
              </a:defRPr>
            </a:lvl5pPr>
            <a:lvl6pPr algn="l" rtl="0">
              <a:defRPr sz="1600"/>
            </a:lvl6pPr>
            <a:lvl7pPr algn="l" rtl="0">
              <a:defRPr sz="1600"/>
            </a:lvl7pPr>
            <a:lvl8pPr algn="l" rtl="0">
              <a:defRPr sz="1600"/>
            </a:lvl8pPr>
            <a:lvl9pPr algn="l" rtl="0">
              <a:defRPr sz="16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5" name="文字預留位置 4"/>
          <p:cNvSpPr>
            <a:spLocks noGrp="1"/>
          </p:cNvSpPr>
          <p:nvPr>
            <p:ph type="body" sz="quarter" idx="3"/>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latin typeface="Microsoft JhengHei UI" panose="020B0604030504040204" pitchFamily="34" charset="-120"/>
                <a:ea typeface="Microsoft JhengHei UI" panose="020B0604030504040204" pitchFamily="34" charset="-120"/>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zh-TW" altLang="en-US" noProof="0"/>
              <a:t>編輯母片文字樣式</a:t>
            </a:r>
          </a:p>
        </p:txBody>
      </p:sp>
      <p:sp>
        <p:nvSpPr>
          <p:cNvPr id="6" name="內容預留位置 5"/>
          <p:cNvSpPr>
            <a:spLocks noGrp="1"/>
          </p:cNvSpPr>
          <p:nvPr>
            <p:ph sz="quarter" idx="4"/>
          </p:nvPr>
        </p:nvSpPr>
        <p:spPr>
          <a:xfrm>
            <a:off x="6249861" y="2743201"/>
            <a:ext cx="4416552" cy="3276600"/>
          </a:xfrm>
        </p:spPr>
        <p:txBody>
          <a:bodyPr rtlCol="0">
            <a:normAutofit/>
          </a:bodyPr>
          <a:lstStyle>
            <a:lvl1pPr algn="l" rtl="0">
              <a:defRPr sz="2400">
                <a:latin typeface="Microsoft JhengHei UI" panose="020B0604030504040204" pitchFamily="34" charset="-120"/>
                <a:ea typeface="Microsoft JhengHei UI" panose="020B0604030504040204" pitchFamily="34" charset="-120"/>
              </a:defRPr>
            </a:lvl1pPr>
            <a:lvl2pPr algn="l" rtl="0">
              <a:defRPr sz="2000">
                <a:latin typeface="Microsoft JhengHei UI" panose="020B0604030504040204" pitchFamily="34" charset="-120"/>
                <a:ea typeface="Microsoft JhengHei UI" panose="020B0604030504040204" pitchFamily="34" charset="-120"/>
              </a:defRPr>
            </a:lvl2pPr>
            <a:lvl3pPr algn="l" rtl="0">
              <a:defRPr sz="1800">
                <a:latin typeface="Microsoft JhengHei UI" panose="020B0604030504040204" pitchFamily="34" charset="-120"/>
                <a:ea typeface="Microsoft JhengHei UI" panose="020B0604030504040204" pitchFamily="34" charset="-120"/>
              </a:defRPr>
            </a:lvl3pPr>
            <a:lvl4pPr algn="l" rtl="0">
              <a:defRPr sz="1600">
                <a:latin typeface="Microsoft JhengHei UI" panose="020B0604030504040204" pitchFamily="34" charset="-120"/>
                <a:ea typeface="Microsoft JhengHei UI" panose="020B0604030504040204" pitchFamily="34" charset="-120"/>
              </a:defRPr>
            </a:lvl4pPr>
            <a:lvl5pPr algn="l" rtl="0">
              <a:defRPr sz="1600">
                <a:latin typeface="Microsoft JhengHei UI" panose="020B0604030504040204" pitchFamily="34" charset="-120"/>
                <a:ea typeface="Microsoft JhengHei UI" panose="020B0604030504040204" pitchFamily="34" charset="-120"/>
              </a:defRPr>
            </a:lvl5pPr>
            <a:lvl6pPr algn="l" rtl="0">
              <a:defRPr sz="1600"/>
            </a:lvl6pPr>
            <a:lvl7pPr algn="l" rtl="0">
              <a:defRPr sz="1600"/>
            </a:lvl7pPr>
            <a:lvl8pPr algn="l" rtl="0">
              <a:defRPr sz="1600"/>
            </a:lvl8pPr>
            <a:lvl9pPr algn="l" rtl="0">
              <a:defRPr sz="16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7" name="日期預留位置 6"/>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0A47CA53-9C41-4E7E-9C82-73E3DA673586}" type="datetime1">
              <a:rPr lang="zh-TW" altLang="en-US" smtClean="0"/>
              <a:pPr/>
              <a:t>2017/6/21</a:t>
            </a:fld>
            <a:endParaRPr lang="zh-TW" altLang="en-US" dirty="0"/>
          </a:p>
        </p:txBody>
      </p:sp>
      <p:sp>
        <p:nvSpPr>
          <p:cNvPr id="8" name="頁尾預留位置 7"/>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9" name="投影片編號預留位置 8"/>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2A013F82-EE5E-44EE-A61D-E31C6657F26F}" type="slidenum">
              <a:rPr lang="en-US" altLang="zh-TW" noProof="0" smtClean="0"/>
              <a:pPr/>
              <a:t>‹#›</a:t>
            </a:fld>
            <a:endParaRPr lang="zh-TW" altLang="en-US"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lvl1pPr>
              <a:defRPr>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endParaRPr lang="zh-TW" altLang="en-US" noProof="0" dirty="0"/>
          </a:p>
        </p:txBody>
      </p:sp>
      <p:sp>
        <p:nvSpPr>
          <p:cNvPr id="3" name="日期預留位置 2"/>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6BC60868-E9F8-4441-A0EE-DFF98FF04964}" type="datetime1">
              <a:rPr lang="zh-TW" altLang="en-US" smtClean="0"/>
              <a:pPr/>
              <a:t>2017/6/21</a:t>
            </a:fld>
            <a:endParaRPr lang="zh-TW" altLang="en-US" dirty="0"/>
          </a:p>
        </p:txBody>
      </p:sp>
      <p:sp>
        <p:nvSpPr>
          <p:cNvPr id="4" name="頁尾預留位置 3"/>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dirty="0"/>
          </a:p>
        </p:txBody>
      </p:sp>
      <p:sp>
        <p:nvSpPr>
          <p:cNvPr id="5" name="投影片編號預留位置 4"/>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2A013F82-EE5E-44EE-A61D-E31C6657F26F}" type="slidenum">
              <a:rPr lang="en-US" altLang="zh-TW" smtClean="0"/>
              <a:pPr/>
              <a:t>‹#›</a:t>
            </a:fld>
            <a:endParaRPr lang="zh-TW" altLang="en-US"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預留位置 1"/>
          <p:cNvSpPr>
            <a:spLocks noGrp="1"/>
          </p:cNvSpPr>
          <p:nvPr>
            <p:ph type="dt" sz="half" idx="10"/>
          </p:nvPr>
        </p:nvSpPr>
        <p:spPr/>
        <p:txBody>
          <a:bodyPr rtlCol="0"/>
          <a:lstStyle>
            <a:lvl1pPr>
              <a:defRPr/>
            </a:lvl1pPr>
          </a:lstStyle>
          <a:p>
            <a:fld id="{F271D2C9-D7F9-4E47-8DC0-679D10025003}" type="datetime1">
              <a:rPr lang="zh-TW" altLang="en-US" smtClean="0"/>
              <a:pPr/>
              <a:t>2017/6/21</a:t>
            </a:fld>
            <a:endParaRPr lang="zh-TW" altLang="en-US" dirty="0"/>
          </a:p>
        </p:txBody>
      </p:sp>
      <p:sp>
        <p:nvSpPr>
          <p:cNvPr id="3" name="頁尾預留位置 2"/>
          <p:cNvSpPr>
            <a:spLocks noGrp="1"/>
          </p:cNvSpPr>
          <p:nvPr>
            <p:ph type="ftr" sz="quarter" idx="11"/>
          </p:nvPr>
        </p:nvSpPr>
        <p:spPr/>
        <p:txBody>
          <a:bodyPr rtlCol="0"/>
          <a:lstStyle/>
          <a:p>
            <a:pPr rtl="0"/>
            <a:endParaRPr lang="zh-TW" altLang="en-US" noProof="0" dirty="0"/>
          </a:p>
        </p:txBody>
      </p:sp>
      <p:sp>
        <p:nvSpPr>
          <p:cNvPr id="4" name="投影片編號預留位置 3"/>
          <p:cNvSpPr>
            <a:spLocks noGrp="1"/>
          </p:cNvSpPr>
          <p:nvPr>
            <p:ph type="sldNum" sz="quarter" idx="12"/>
          </p:nvPr>
        </p:nvSpPr>
        <p:spPr/>
        <p:txBody>
          <a:bodyPr rtlCol="0"/>
          <a:lstStyle/>
          <a:p>
            <a:pPr rtl="0"/>
            <a:fld id="{2A013F82-EE5E-44EE-A61D-E31C6657F26F}" type="slidenum">
              <a:rPr lang="en-US" altLang="zh-TW" noProof="0" smtClean="0"/>
              <a:t>‹#›</a:t>
            </a:fld>
            <a:endParaRPr lang="en-US" altLang="zh-TW"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zh-TW" altLang="en-US" noProof="0"/>
              <a:t>按一下以編輯母片標題樣式</a:t>
            </a:r>
            <a:endParaRPr lang="zh-TW" altLang="en-US" noProof="0" dirty="0"/>
          </a:p>
        </p:txBody>
      </p:sp>
      <p:sp>
        <p:nvSpPr>
          <p:cNvPr id="3" name="內容預留位置 2"/>
          <p:cNvSpPr>
            <a:spLocks noGrp="1"/>
          </p:cNvSpPr>
          <p:nvPr>
            <p:ph idx="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zh-TW" altLang="en-US" noProof="0"/>
              <a:t>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endParaRPr lang="zh-TW" altLang="en-US" noProof="0" dirty="0"/>
          </a:p>
        </p:txBody>
      </p:sp>
      <p:sp>
        <p:nvSpPr>
          <p:cNvPr id="4" name="文字預留位置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zh-TW" altLang="en-US" noProof="0"/>
              <a:t>編輯母片文字樣式</a:t>
            </a:r>
          </a:p>
        </p:txBody>
      </p:sp>
      <p:sp>
        <p:nvSpPr>
          <p:cNvPr id="5" name="日期預留位置 4"/>
          <p:cNvSpPr>
            <a:spLocks noGrp="1"/>
          </p:cNvSpPr>
          <p:nvPr>
            <p:ph type="dt" sz="half" idx="10"/>
          </p:nvPr>
        </p:nvSpPr>
        <p:spPr/>
        <p:txBody>
          <a:bodyPr rtlCol="0"/>
          <a:lstStyle>
            <a:lvl1pPr>
              <a:defRPr/>
            </a:lvl1pPr>
          </a:lstStyle>
          <a:p>
            <a:fld id="{8A0BC9F9-C2D1-4EAA-B5EF-7972108C87E7}" type="datetime1">
              <a:rPr lang="zh-TW" altLang="en-US" smtClean="0"/>
              <a:pPr/>
              <a:t>2017/6/21</a:t>
            </a:fld>
            <a:endParaRPr lang="zh-TW" altLang="en-US" dirty="0"/>
          </a:p>
        </p:txBody>
      </p:sp>
      <p:sp>
        <p:nvSpPr>
          <p:cNvPr id="6" name="頁尾預留位置 5"/>
          <p:cNvSpPr>
            <a:spLocks noGrp="1"/>
          </p:cNvSpPr>
          <p:nvPr>
            <p:ph type="ftr" sz="quarter" idx="11"/>
          </p:nvPr>
        </p:nvSpPr>
        <p:spPr/>
        <p:txBody>
          <a:bodyPr rtlCol="0"/>
          <a:lstStyle/>
          <a:p>
            <a:pPr rtl="0"/>
            <a:endParaRPr lang="zh-TW" altLang="en-US" noProof="0" dirty="0"/>
          </a:p>
        </p:txBody>
      </p:sp>
      <p:sp>
        <p:nvSpPr>
          <p:cNvPr id="7" name="投影片編號預留位置 6"/>
          <p:cNvSpPr>
            <a:spLocks noGrp="1"/>
          </p:cNvSpPr>
          <p:nvPr>
            <p:ph type="sldNum" sz="quarter" idx="12"/>
          </p:nvPr>
        </p:nvSpPr>
        <p:spPr/>
        <p:txBody>
          <a:bodyPr rtlCol="0"/>
          <a:lstStyle/>
          <a:p>
            <a:pPr rtl="0"/>
            <a:fld id="{2A013F82-EE5E-44EE-A61D-E31C6657F26F}" type="slidenum">
              <a:rPr lang="en-US" altLang="zh-TW" noProof="0" smtClean="0"/>
              <a:t>‹#›</a:t>
            </a:fld>
            <a:endParaRPr lang="en-US" altLang="zh-TW"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3" name="圖片預留位置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atin typeface="Microsoft JhengHei UI" panose="020B0604030504040204" pitchFamily="34" charset="-120"/>
                <a:ea typeface="Microsoft JhengHei UI" panose="020B0604030504040204" pitchFamily="34" charset="-120"/>
              </a:defRPr>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zh-TW" altLang="en-US" noProof="0"/>
              <a:t>按一下圖示以新增圖片</a:t>
            </a:r>
            <a:endParaRPr lang="zh-TW" altLang="en-US" noProof="0" dirty="0"/>
          </a:p>
        </p:txBody>
      </p:sp>
      <p:sp>
        <p:nvSpPr>
          <p:cNvPr id="2" name="標題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endParaRPr lang="zh-TW" altLang="en-US" noProof="0" dirty="0"/>
          </a:p>
        </p:txBody>
      </p:sp>
      <p:sp>
        <p:nvSpPr>
          <p:cNvPr id="4" name="文字預留位置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atin typeface="Microsoft JhengHei UI" panose="020B0604030504040204" pitchFamily="34" charset="-120"/>
                <a:ea typeface="Microsoft JhengHei UI" panose="020B0604030504040204" pitchFamily="34" charset="-120"/>
              </a:defRPr>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zh-TW" altLang="en-US" noProof="0"/>
              <a:t>編輯母片文字樣式</a:t>
            </a:r>
          </a:p>
        </p:txBody>
      </p:sp>
      <p:sp>
        <p:nvSpPr>
          <p:cNvPr id="5" name="日期預留位置 4"/>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AD276201-65D9-4F91-B053-C3BB89461A42}" type="datetime1">
              <a:rPr lang="zh-TW" altLang="en-US" smtClean="0"/>
              <a:pPr/>
              <a:t>2017/6/21</a:t>
            </a:fld>
            <a:endParaRPr lang="zh-TW" altLang="en-US" dirty="0"/>
          </a:p>
        </p:txBody>
      </p:sp>
      <p:sp>
        <p:nvSpPr>
          <p:cNvPr id="6" name="頁尾預留位置 5"/>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dirty="0"/>
          </a:p>
        </p:txBody>
      </p:sp>
      <p:sp>
        <p:nvSpPr>
          <p:cNvPr id="7" name="投影片編號預留位置 6"/>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2A013F82-EE5E-44EE-A61D-E31C6657F26F}" type="slidenum">
              <a:rPr lang="en-US" altLang="zh-TW" smtClean="0"/>
              <a:pPr/>
              <a:t>‹#›</a:t>
            </a:fld>
            <a:endParaRPr lang="en-US" altLang="zh-TW"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5000"/>
            <a:lum/>
          </a:blip>
          <a:srcRect/>
          <a:stretch>
            <a:fillRect t="-7000" b="-7000"/>
          </a:stretch>
        </a:blipFill>
        <a:effectLst/>
      </p:bgPr>
    </p:bg>
    <p:spTree>
      <p:nvGrpSpPr>
        <p:cNvPr id="1" name=""/>
        <p:cNvGrpSpPr/>
        <p:nvPr/>
      </p:nvGrpSpPr>
      <p:grpSpPr>
        <a:xfrm>
          <a:off x="0" y="0"/>
          <a:ext cx="0" cy="0"/>
          <a:chOff x="0" y="0"/>
          <a:chExt cx="0" cy="0"/>
        </a:xfrm>
      </p:grpSpPr>
      <p:sp>
        <p:nvSpPr>
          <p:cNvPr id="2" name="標題預留位置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zh-TW" altLang="en-US" noProof="0" dirty="0"/>
              <a:t>按一下以編輯母片標題樣式</a:t>
            </a:r>
          </a:p>
        </p:txBody>
      </p:sp>
      <p:sp>
        <p:nvSpPr>
          <p:cNvPr id="3" name="文字預留位置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zh-TW" altLang="en-US" noProof="0" dirty="0"/>
              <a:t>按一下以編輯母片文字樣式</a:t>
            </a:r>
          </a:p>
          <a:p>
            <a:pPr lvl="1" rtl="0"/>
            <a:r>
              <a:rPr lang="zh-TW" altLang="en-US" noProof="0" dirty="0"/>
              <a:t>第二層</a:t>
            </a:r>
          </a:p>
          <a:p>
            <a:pPr lvl="2" rtl="0"/>
            <a:r>
              <a:rPr lang="zh-TW" altLang="en-US" noProof="0" dirty="0"/>
              <a:t>第三層</a:t>
            </a:r>
          </a:p>
          <a:p>
            <a:pPr lvl="3" rtl="0"/>
            <a:r>
              <a:rPr lang="zh-TW" altLang="en-US" noProof="0" dirty="0"/>
              <a:t>第四層</a:t>
            </a:r>
          </a:p>
          <a:p>
            <a:pPr lvl="4" rtl="0"/>
            <a:r>
              <a:rPr lang="zh-TW" altLang="en-US" noProof="0" dirty="0"/>
              <a:t>第五層</a:t>
            </a:r>
          </a:p>
        </p:txBody>
      </p:sp>
      <p:sp>
        <p:nvSpPr>
          <p:cNvPr id="4" name="日期預留位置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latin typeface="Microsoft JhengHei UI" panose="020B0604030504040204" pitchFamily="34" charset="-120"/>
                <a:ea typeface="Microsoft JhengHei UI" panose="020B0604030504040204" pitchFamily="34" charset="-120"/>
              </a:defRPr>
            </a:lvl1pPr>
          </a:lstStyle>
          <a:p>
            <a:fld id="{8B52777B-FFBE-4070-AC71-C493A55733E7}" type="datetime1">
              <a:rPr lang="zh-TW" altLang="en-US" smtClean="0"/>
              <a:pPr/>
              <a:t>2017/6/21</a:t>
            </a:fld>
            <a:endParaRPr lang="zh-TW" altLang="en-US" dirty="0"/>
          </a:p>
        </p:txBody>
      </p:sp>
      <p:sp>
        <p:nvSpPr>
          <p:cNvPr id="5" name="頁尾預留位置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latin typeface="Microsoft JhengHei UI" panose="020B0604030504040204" pitchFamily="34" charset="-120"/>
                <a:ea typeface="Microsoft JhengHei UI" panose="020B0604030504040204" pitchFamily="34" charset="-120"/>
              </a:defRPr>
            </a:lvl1pPr>
          </a:lstStyle>
          <a:p>
            <a:endParaRPr lang="zh-TW" altLang="en-US" noProof="0" dirty="0"/>
          </a:p>
        </p:txBody>
      </p:sp>
      <p:sp>
        <p:nvSpPr>
          <p:cNvPr id="6" name="投影片編號預留位置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latin typeface="Microsoft JhengHei UI" panose="020B0604030504040204" pitchFamily="34" charset="-120"/>
                <a:ea typeface="Microsoft JhengHei UI" panose="020B0604030504040204" pitchFamily="34" charset="-120"/>
              </a:defRPr>
            </a:lvl1pPr>
          </a:lstStyle>
          <a:p>
            <a:fld id="{2A013F82-EE5E-44EE-A61D-E31C6657F26F}" type="slidenum">
              <a:rPr lang="en-US" altLang="zh-TW" noProof="0" smtClean="0"/>
              <a:pPr/>
              <a:t>‹#›</a:t>
            </a:fld>
            <a:endParaRPr lang="zh-TW" altLang="en-US" noProof="0"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icrosoft JhengHei UI" panose="020B0604030504040204" pitchFamily="34" charset="-120"/>
          <a:ea typeface="Microsoft JhengHei UI" panose="020B0604030504040204" pitchFamily="34" charset="-120"/>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icrosoft JhengHei UI" panose="020B0604030504040204" pitchFamily="34" charset="-120"/>
          <a:ea typeface="Microsoft JhengHei UI" panose="020B0604030504040204" pitchFamily="34" charset="-120"/>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icrosoft JhengHei UI" panose="020B0604030504040204" pitchFamily="34" charset="-120"/>
          <a:ea typeface="Microsoft JhengHei UI" panose="020B0604030504040204" pitchFamily="34" charset="-120"/>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icrosoft JhengHei UI" panose="020B0604030504040204" pitchFamily="34" charset="-120"/>
          <a:ea typeface="Microsoft JhengHei UI" panose="020B0604030504040204" pitchFamily="34" charset="-120"/>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icrosoft JhengHei UI" panose="020B0604030504040204" pitchFamily="34" charset="-120"/>
          <a:ea typeface="Microsoft JhengHei UI" panose="020B0604030504040204" pitchFamily="34" charset="-120"/>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icrosoft JhengHei UI" panose="020B0604030504040204" pitchFamily="34" charset="-120"/>
          <a:ea typeface="Microsoft JhengHei UI" panose="020B0604030504040204" pitchFamily="34" charset="-120"/>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you-chin-hsieh.github.io/Nobita_Room/"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race.assassinscreedpirates.com/" TargetMode="External"/><Relationship Id="rId3" Type="http://schemas.openxmlformats.org/officeDocument/2006/relationships/hyperlink" Target="https://msdn.microsoft.com/zh-cn/magazine/mt595753.aspx" TargetMode="External"/><Relationship Id="rId7" Type="http://schemas.openxmlformats.org/officeDocument/2006/relationships/hyperlink" Target="http://chinese.vrzone.com/113359/microsoft-work-with-ubisoft-announced-assassin-creed-pirates-for-ie-browser-05212014/" TargetMode="External"/><Relationship Id="rId2" Type="http://schemas.openxmlformats.org/officeDocument/2006/relationships/hyperlink" Target="http://www.csdn.net/article/2014-07-07/2820558-babylonjs" TargetMode="External"/><Relationship Id="rId1" Type="http://schemas.openxmlformats.org/officeDocument/2006/relationships/slideLayout" Target="../slideLayouts/slideLayout2.xml"/><Relationship Id="rId6" Type="http://schemas.openxmlformats.org/officeDocument/2006/relationships/hyperlink" Target="https://gnn.gamer.com.tw/2/97362.html" TargetMode="External"/><Relationship Id="rId5" Type="http://schemas.openxmlformats.org/officeDocument/2006/relationships/hyperlink" Target="https://www.eternalcoding.com/?p=323" TargetMode="External"/><Relationship Id="rId10" Type="http://schemas.openxmlformats.org/officeDocument/2006/relationships/hyperlink" Target="https://www.tinkercad.com/" TargetMode="External"/><Relationship Id="rId4" Type="http://schemas.openxmlformats.org/officeDocument/2006/relationships/hyperlink" Target="https://blog.mozilla.com.tw/posts/8853/web-3d-gaming" TargetMode="External"/><Relationship Id="rId9" Type="http://schemas.openxmlformats.org/officeDocument/2006/relationships/hyperlink" Target="https://playground.babylonjs.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3" name="標題 2"/>
          <p:cNvSpPr>
            <a:spLocks noGrp="1"/>
          </p:cNvSpPr>
          <p:nvPr>
            <p:ph type="ctrTitle"/>
          </p:nvPr>
        </p:nvSpPr>
        <p:spPr>
          <a:xfrm>
            <a:off x="1065214" y="1828800"/>
            <a:ext cx="8229600" cy="2895600"/>
          </a:xfrm>
        </p:spPr>
        <p:txBody>
          <a:bodyPr rtlCol="0">
            <a:normAutofit fontScale="90000"/>
          </a:bodyPr>
          <a:lstStyle/>
          <a:p>
            <a:pPr rtl="0">
              <a:lnSpc>
                <a:spcPct val="150000"/>
              </a:lnSpc>
            </a:pPr>
            <a:r>
              <a:rPr lang="en-US" altLang="zh-TW" b="1" dirty="0" err="1" smtClean="0">
                <a:solidFill>
                  <a:schemeClr val="bg2">
                    <a:lumMod val="75000"/>
                    <a:lumOff val="25000"/>
                  </a:schemeClr>
                </a:solidFill>
              </a:rPr>
              <a:t>Nobita’s</a:t>
            </a:r>
            <a:r>
              <a:rPr lang="en-US" altLang="zh-TW" b="1" dirty="0" smtClean="0">
                <a:solidFill>
                  <a:schemeClr val="bg2">
                    <a:lumMod val="75000"/>
                    <a:lumOff val="25000"/>
                  </a:schemeClr>
                </a:solidFill>
              </a:rPr>
              <a:t> </a:t>
            </a:r>
            <a:r>
              <a:rPr lang="en-US" altLang="zh-TW" b="1" dirty="0">
                <a:solidFill>
                  <a:schemeClr val="bg2">
                    <a:lumMod val="75000"/>
                    <a:lumOff val="25000"/>
                  </a:schemeClr>
                </a:solidFill>
              </a:rPr>
              <a:t>Room</a:t>
            </a:r>
            <a:br>
              <a:rPr lang="en-US" altLang="zh-TW" b="1" dirty="0">
                <a:solidFill>
                  <a:schemeClr val="bg2">
                    <a:lumMod val="75000"/>
                    <a:lumOff val="25000"/>
                  </a:schemeClr>
                </a:solidFill>
              </a:rPr>
            </a:br>
            <a:r>
              <a:rPr lang="en-US" altLang="zh-TW" b="1" dirty="0">
                <a:solidFill>
                  <a:srgbClr val="C00000"/>
                </a:solidFill>
              </a:rPr>
              <a:t>(</a:t>
            </a:r>
            <a:r>
              <a:rPr lang="zh-TW" altLang="en-US" b="1" dirty="0">
                <a:solidFill>
                  <a:srgbClr val="C00000"/>
                </a:solidFill>
              </a:rPr>
              <a:t>大雄的房間</a:t>
            </a:r>
            <a:r>
              <a:rPr lang="en-US" altLang="zh-TW" b="1" dirty="0">
                <a:solidFill>
                  <a:srgbClr val="C00000"/>
                </a:solidFill>
              </a:rPr>
              <a:t>)</a:t>
            </a:r>
            <a:endParaRPr lang="zh-TW" altLang="en-US" b="1" dirty="0">
              <a:solidFill>
                <a:srgbClr val="C00000"/>
              </a:solidFill>
            </a:endParaRPr>
          </a:p>
        </p:txBody>
      </p:sp>
      <p:sp>
        <p:nvSpPr>
          <p:cNvPr id="4" name="副標題 3"/>
          <p:cNvSpPr>
            <a:spLocks noGrp="1"/>
          </p:cNvSpPr>
          <p:nvPr>
            <p:ph type="subTitle" idx="1"/>
          </p:nvPr>
        </p:nvSpPr>
        <p:spPr>
          <a:xfrm>
            <a:off x="765820" y="5085184"/>
            <a:ext cx="9205664" cy="1080864"/>
          </a:xfrm>
        </p:spPr>
        <p:txBody>
          <a:bodyPr rtlCol="0">
            <a:normAutofit/>
          </a:bodyPr>
          <a:lstStyle/>
          <a:p>
            <a:pPr rtl="0"/>
            <a:r>
              <a:rPr lang="zh-TW" altLang="en-US" b="1" dirty="0">
                <a:solidFill>
                  <a:schemeClr val="bg2">
                    <a:lumMod val="75000"/>
                    <a:lumOff val="25000"/>
                  </a:schemeClr>
                </a:solidFill>
              </a:rPr>
              <a:t>第一組 </a:t>
            </a:r>
            <a:r>
              <a:rPr lang="en-US" altLang="zh-TW" b="1" dirty="0">
                <a:solidFill>
                  <a:schemeClr val="bg2">
                    <a:lumMod val="75000"/>
                    <a:lumOff val="25000"/>
                  </a:schemeClr>
                </a:solidFill>
              </a:rPr>
              <a:t>:</a:t>
            </a:r>
            <a:r>
              <a:rPr lang="zh-TW" altLang="en-US" b="1" dirty="0">
                <a:solidFill>
                  <a:schemeClr val="bg2">
                    <a:lumMod val="75000"/>
                    <a:lumOff val="25000"/>
                  </a:schemeClr>
                </a:solidFill>
              </a:rPr>
              <a:t> </a:t>
            </a:r>
            <a:r>
              <a:rPr lang="en-US" altLang="zh-TW" b="1" dirty="0">
                <a:solidFill>
                  <a:schemeClr val="bg2">
                    <a:lumMod val="75000"/>
                    <a:lumOff val="25000"/>
                  </a:schemeClr>
                </a:solidFill>
              </a:rPr>
              <a:t>00357107 </a:t>
            </a:r>
            <a:r>
              <a:rPr lang="zh-TW" altLang="en-US" b="1" dirty="0">
                <a:solidFill>
                  <a:schemeClr val="bg2">
                    <a:lumMod val="75000"/>
                    <a:lumOff val="25000"/>
                  </a:schemeClr>
                </a:solidFill>
              </a:rPr>
              <a:t>吳岳霖</a:t>
            </a:r>
            <a:r>
              <a:rPr lang="en-US" altLang="zh-TW" b="1" dirty="0">
                <a:solidFill>
                  <a:schemeClr val="bg2">
                    <a:lumMod val="75000"/>
                    <a:lumOff val="25000"/>
                  </a:schemeClr>
                </a:solidFill>
              </a:rPr>
              <a:t>	00357116</a:t>
            </a:r>
            <a:r>
              <a:rPr lang="zh-TW" altLang="en-US" b="1" dirty="0">
                <a:solidFill>
                  <a:schemeClr val="bg2">
                    <a:lumMod val="75000"/>
                    <a:lumOff val="25000"/>
                  </a:schemeClr>
                </a:solidFill>
              </a:rPr>
              <a:t> 謝侑錦</a:t>
            </a:r>
            <a:endParaRPr lang="en-US" altLang="zh-TW" b="1" dirty="0">
              <a:solidFill>
                <a:schemeClr val="bg2">
                  <a:lumMod val="75000"/>
                  <a:lumOff val="25000"/>
                </a:schemeClr>
              </a:solidFill>
            </a:endParaRPr>
          </a:p>
          <a:p>
            <a:pPr rtl="0"/>
            <a:r>
              <a:rPr lang="en-US" altLang="zh-TW" b="1" dirty="0">
                <a:solidFill>
                  <a:schemeClr val="bg2">
                    <a:lumMod val="75000"/>
                    <a:lumOff val="25000"/>
                  </a:schemeClr>
                </a:solidFill>
              </a:rPr>
              <a:t>	  00357118</a:t>
            </a:r>
            <a:r>
              <a:rPr lang="zh-TW" altLang="en-US" b="1" dirty="0">
                <a:solidFill>
                  <a:schemeClr val="bg2">
                    <a:lumMod val="75000"/>
                    <a:lumOff val="25000"/>
                  </a:schemeClr>
                </a:solidFill>
              </a:rPr>
              <a:t> 柯俊祺</a:t>
            </a:r>
            <a:r>
              <a:rPr lang="en-US" altLang="zh-TW" b="1" dirty="0">
                <a:solidFill>
                  <a:schemeClr val="bg2">
                    <a:lumMod val="75000"/>
                    <a:lumOff val="25000"/>
                  </a:schemeClr>
                </a:solidFill>
              </a:rPr>
              <a:t>	00357122</a:t>
            </a:r>
            <a:r>
              <a:rPr lang="zh-TW" altLang="en-US" b="1" dirty="0">
                <a:solidFill>
                  <a:schemeClr val="bg2">
                    <a:lumMod val="75000"/>
                    <a:lumOff val="25000"/>
                  </a:schemeClr>
                </a:solidFill>
              </a:rPr>
              <a:t> 吳光明</a:t>
            </a:r>
            <a:endParaRPr lang="en-US" altLang="zh-TW" b="1" dirty="0">
              <a:solidFill>
                <a:schemeClr val="bg2">
                  <a:lumMod val="75000"/>
                  <a:lumOff val="25000"/>
                </a:schemeClr>
              </a:solidFill>
            </a:endParaRPr>
          </a:p>
          <a:p>
            <a:pPr rtl="0"/>
            <a:r>
              <a:rPr lang="en-US" altLang="zh-TW" b="1" dirty="0">
                <a:solidFill>
                  <a:schemeClr val="bg2">
                    <a:lumMod val="75000"/>
                    <a:lumOff val="25000"/>
                  </a:schemeClr>
                </a:solidFill>
              </a:rPr>
              <a:t>	  00357126</a:t>
            </a:r>
            <a:r>
              <a:rPr lang="zh-TW" altLang="en-US" b="1" dirty="0">
                <a:solidFill>
                  <a:schemeClr val="bg2">
                    <a:lumMod val="75000"/>
                    <a:lumOff val="25000"/>
                  </a:schemeClr>
                </a:solidFill>
              </a:rPr>
              <a:t> 陳柏宇</a:t>
            </a:r>
            <a:r>
              <a:rPr lang="en-US" altLang="zh-TW" b="1" dirty="0">
                <a:solidFill>
                  <a:schemeClr val="bg2">
                    <a:lumMod val="75000"/>
                    <a:lumOff val="25000"/>
                  </a:schemeClr>
                </a:solidFill>
              </a:rPr>
              <a:t>	00357131</a:t>
            </a:r>
            <a:r>
              <a:rPr lang="zh-TW" altLang="en-US" b="1" dirty="0">
                <a:solidFill>
                  <a:schemeClr val="bg2">
                    <a:lumMod val="75000"/>
                    <a:lumOff val="25000"/>
                  </a:schemeClr>
                </a:solidFill>
              </a:rPr>
              <a:t> 梁誌軒</a:t>
            </a:r>
            <a:endParaRPr lang="en-US" altLang="zh-TW" b="1" dirty="0">
              <a:solidFill>
                <a:schemeClr val="bg2">
                  <a:lumMod val="75000"/>
                  <a:lumOff val="25000"/>
                </a:schemeClr>
              </a:solidFill>
            </a:endParaRP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pPr rtl="0"/>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技術操作簡易</a:t>
            </a:r>
            <a:r>
              <a:rPr lang="en-US" altLang="zh-TW" b="1" dirty="0">
                <a:solidFill>
                  <a:schemeClr val="bg2">
                    <a:lumMod val="75000"/>
                    <a:lumOff val="25000"/>
                  </a:schemeClr>
                </a:solidFill>
              </a:rPr>
              <a:t>D</a:t>
            </a: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emo</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pic>
        <p:nvPicPr>
          <p:cNvPr id="5" name="Capture">
            <a:hlinkClick r:id="" action="ppaction://media"/>
            <a:extLst>
              <a:ext uri="{FF2B5EF4-FFF2-40B4-BE49-F238E27FC236}">
                <a16:creationId xmlns:a16="http://schemas.microsoft.com/office/drawing/2014/main" id="{9346A239-78B6-4EBA-B32E-CED390D74BC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2412" y="1988840"/>
            <a:ext cx="8320683" cy="4680520"/>
          </a:xfrm>
          <a:prstGeom prst="rect">
            <a:avLst/>
          </a:prstGeom>
        </p:spPr>
      </p:pic>
    </p:spTree>
    <p:extLst>
      <p:ext uri="{BB962C8B-B14F-4D97-AF65-F5344CB8AC3E}">
        <p14:creationId xmlns:p14="http://schemas.microsoft.com/office/powerpoint/2010/main" val="3213076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116632"/>
            <a:ext cx="9540551" cy="1679848"/>
          </a:xfrm>
        </p:spPr>
        <p:txBody>
          <a:bodyPr rtlCol="0">
            <a:noAutofit/>
          </a:bodyPr>
          <a:lstStyle/>
          <a:p>
            <a:pPr>
              <a:lnSpc>
                <a:spcPct val="150000"/>
              </a:lnSpc>
            </a:pPr>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目</a:t>
            </a:r>
            <a:r>
              <a:rPr lang="zh-TW" altLang="en-US" b="1" dirty="0">
                <a:solidFill>
                  <a:schemeClr val="bg2">
                    <a:lumMod val="75000"/>
                    <a:lumOff val="25000"/>
                  </a:schemeClr>
                </a:solidFill>
              </a:rPr>
              <a:t>前</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存在之應用 </a:t>
            </a: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
            </a:r>
            <a:b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b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				—《</a:t>
            </a:r>
            <a:r>
              <a:rPr lang="zh-TW" altLang="en-US" b="1" dirty="0">
                <a:solidFill>
                  <a:schemeClr val="bg2">
                    <a:lumMod val="75000"/>
                    <a:lumOff val="25000"/>
                  </a:schemeClr>
                </a:solidFill>
              </a:rPr>
              <a:t>刺客教條：海盜奇航</a:t>
            </a:r>
            <a:r>
              <a:rPr lang="en-US" altLang="zh-TW" b="1" dirty="0">
                <a:solidFill>
                  <a:schemeClr val="bg2">
                    <a:lumMod val="75000"/>
                    <a:lumOff val="25000"/>
                  </a:schemeClr>
                </a:solidFill>
              </a:rPr>
              <a:t>》</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sp>
        <p:nvSpPr>
          <p:cNvPr id="14" name="內容預留位置 13"/>
          <p:cNvSpPr>
            <a:spLocks noGrp="1"/>
          </p:cNvSpPr>
          <p:nvPr>
            <p:ph idx="1"/>
          </p:nvPr>
        </p:nvSpPr>
        <p:spPr>
          <a:xfrm>
            <a:off x="1485900" y="1844824"/>
            <a:ext cx="9972599" cy="4536504"/>
          </a:xfrm>
        </p:spPr>
        <p:txBody>
          <a:bodyPr rtlCol="0">
            <a:normAutofit/>
          </a:bodyPr>
          <a:lstStyle/>
          <a:p>
            <a:pPr>
              <a:buClr>
                <a:schemeClr val="bg2">
                  <a:lumMod val="75000"/>
                  <a:lumOff val="25000"/>
                </a:schemeClr>
              </a:buClr>
            </a:pPr>
            <a:r>
              <a:rPr lang="en-US" altLang="zh-TW" b="1" dirty="0">
                <a:solidFill>
                  <a:schemeClr val="bg2">
                    <a:lumMod val="75000"/>
                    <a:lumOff val="25000"/>
                  </a:schemeClr>
                </a:solidFill>
              </a:rPr>
              <a:t>Ubisoft </a:t>
            </a:r>
            <a:r>
              <a:rPr lang="zh-TW" altLang="en-US" b="1" dirty="0">
                <a:solidFill>
                  <a:schemeClr val="bg2">
                    <a:lumMod val="75000"/>
                    <a:lumOff val="25000"/>
                  </a:schemeClr>
                </a:solidFill>
              </a:rPr>
              <a:t>與微軟旗下 </a:t>
            </a:r>
            <a:r>
              <a:rPr lang="en-US" altLang="zh-TW" b="1" dirty="0">
                <a:solidFill>
                  <a:schemeClr val="bg2">
                    <a:lumMod val="75000"/>
                    <a:lumOff val="25000"/>
                  </a:schemeClr>
                </a:solidFill>
              </a:rPr>
              <a:t>IE </a:t>
            </a:r>
            <a:r>
              <a:rPr lang="zh-TW" altLang="en-US" b="1" dirty="0">
                <a:solidFill>
                  <a:schemeClr val="bg2">
                    <a:lumMod val="75000"/>
                    <a:lumOff val="25000"/>
                  </a:schemeClr>
                </a:solidFill>
              </a:rPr>
              <a:t>瀏覽器合作，在網頁平台上推出原本針對高階智慧型手機與平版裝置所推出的海戰遊戲</a:t>
            </a:r>
            <a:r>
              <a:rPr lang="en-US" altLang="zh-TW" b="1" dirty="0">
                <a:solidFill>
                  <a:schemeClr val="bg2">
                    <a:lumMod val="75000"/>
                    <a:lumOff val="25000"/>
                  </a:schemeClr>
                </a:solidFill>
              </a:rPr>
              <a:t>《Assassin’s Creed Pirates》 《</a:t>
            </a:r>
            <a:r>
              <a:rPr lang="zh-TW" altLang="en-US" b="1" dirty="0">
                <a:solidFill>
                  <a:schemeClr val="bg2">
                    <a:lumMod val="75000"/>
                    <a:lumOff val="25000"/>
                  </a:schemeClr>
                </a:solidFill>
              </a:rPr>
              <a:t>刺客教條：海盜奇航</a:t>
            </a:r>
            <a:r>
              <a:rPr lang="en-US" altLang="zh-TW" b="1" dirty="0">
                <a:solidFill>
                  <a:schemeClr val="bg2">
                    <a:lumMod val="75000"/>
                    <a:lumOff val="25000"/>
                  </a:schemeClr>
                </a:solidFill>
              </a:rPr>
              <a:t>》</a:t>
            </a:r>
            <a:r>
              <a:rPr lang="zh-TW" altLang="en-US" b="1" dirty="0">
                <a:solidFill>
                  <a:schemeClr val="bg2">
                    <a:lumMod val="75000"/>
                    <a:lumOff val="25000"/>
                  </a:schemeClr>
                </a:solidFill>
              </a:rPr>
              <a:t>，同步公開了網頁版的宣傳影片。</a:t>
            </a:r>
          </a:p>
          <a:p>
            <a:pPr>
              <a:buClr>
                <a:schemeClr val="bg2">
                  <a:lumMod val="75000"/>
                  <a:lumOff val="25000"/>
                </a:schemeClr>
              </a:buClr>
            </a:pPr>
            <a:r>
              <a:rPr lang="en-US" altLang="zh-TW" b="1" dirty="0">
                <a:solidFill>
                  <a:srgbClr val="C00000"/>
                </a:solidFill>
              </a:rPr>
              <a:t>《</a:t>
            </a:r>
            <a:r>
              <a:rPr lang="zh-TW" altLang="en-US" b="1" dirty="0">
                <a:solidFill>
                  <a:srgbClr val="C00000"/>
                </a:solidFill>
              </a:rPr>
              <a:t>刺客教條：海盜奇航</a:t>
            </a:r>
            <a:r>
              <a:rPr lang="en-US" altLang="zh-TW" b="1" dirty="0">
                <a:solidFill>
                  <a:srgbClr val="C00000"/>
                </a:solidFill>
              </a:rPr>
              <a:t>》</a:t>
            </a:r>
            <a:r>
              <a:rPr lang="zh-TW" altLang="en-US" b="1" dirty="0">
                <a:solidFill>
                  <a:srgbClr val="C00000"/>
                </a:solidFill>
              </a:rPr>
              <a:t>網頁版，是由 </a:t>
            </a:r>
            <a:r>
              <a:rPr lang="en-US" altLang="zh-TW" b="1" dirty="0">
                <a:solidFill>
                  <a:srgbClr val="C00000"/>
                </a:solidFill>
              </a:rPr>
              <a:t>Microsoft </a:t>
            </a:r>
            <a:r>
              <a:rPr lang="zh-TW" altLang="en-US" b="1" dirty="0">
                <a:solidFill>
                  <a:srgbClr val="C00000"/>
                </a:solidFill>
              </a:rPr>
              <a:t>內部 </a:t>
            </a:r>
            <a:r>
              <a:rPr lang="en-US" altLang="zh-TW" b="1" dirty="0">
                <a:solidFill>
                  <a:srgbClr val="C00000"/>
                </a:solidFill>
              </a:rPr>
              <a:t>4 </a:t>
            </a:r>
            <a:r>
              <a:rPr lang="zh-TW" altLang="en-US" b="1" dirty="0">
                <a:solidFill>
                  <a:srgbClr val="C00000"/>
                </a:solidFill>
              </a:rPr>
              <a:t>名員工經手開發，活用了 </a:t>
            </a:r>
            <a:r>
              <a:rPr lang="en-US" altLang="zh-TW" b="1" dirty="0" err="1">
                <a:solidFill>
                  <a:srgbClr val="C00000"/>
                </a:solidFill>
              </a:rPr>
              <a:t>WebGL</a:t>
            </a:r>
            <a:r>
              <a:rPr lang="zh-TW" altLang="en-US" b="1" dirty="0">
                <a:solidFill>
                  <a:srgbClr val="C00000"/>
                </a:solidFill>
              </a:rPr>
              <a:t>、</a:t>
            </a:r>
            <a:r>
              <a:rPr lang="en-US" altLang="zh-TW" b="1" dirty="0">
                <a:solidFill>
                  <a:srgbClr val="C00000"/>
                </a:solidFill>
              </a:rPr>
              <a:t>JavaScript</a:t>
            </a:r>
            <a:r>
              <a:rPr lang="zh-TW" altLang="en-US" b="1" dirty="0">
                <a:solidFill>
                  <a:srgbClr val="C00000"/>
                </a:solidFill>
              </a:rPr>
              <a:t>、</a:t>
            </a:r>
            <a:r>
              <a:rPr lang="en-US" altLang="zh-TW" b="1" dirty="0">
                <a:solidFill>
                  <a:srgbClr val="C00000"/>
                </a:solidFill>
              </a:rPr>
              <a:t>TypeScript </a:t>
            </a:r>
            <a:r>
              <a:rPr lang="zh-TW" altLang="en-US" b="1" dirty="0">
                <a:solidFill>
                  <a:srgbClr val="C00000"/>
                </a:solidFill>
              </a:rPr>
              <a:t>的開放式 </a:t>
            </a:r>
            <a:r>
              <a:rPr lang="en-US" altLang="zh-TW" b="1" dirty="0">
                <a:solidFill>
                  <a:srgbClr val="C00000"/>
                </a:solidFill>
              </a:rPr>
              <a:t>3D </a:t>
            </a:r>
            <a:r>
              <a:rPr lang="zh-TW" altLang="en-US" b="1" dirty="0">
                <a:solidFill>
                  <a:srgbClr val="C00000"/>
                </a:solidFill>
              </a:rPr>
              <a:t>引擎 </a:t>
            </a:r>
            <a:r>
              <a:rPr lang="en-US" altLang="zh-TW" b="1" dirty="0">
                <a:solidFill>
                  <a:srgbClr val="C00000"/>
                </a:solidFill>
              </a:rPr>
              <a:t>Babylon.JS </a:t>
            </a:r>
            <a:r>
              <a:rPr lang="zh-TW" altLang="en-US" b="1" dirty="0">
                <a:solidFill>
                  <a:srgbClr val="C00000"/>
                </a:solidFill>
              </a:rPr>
              <a:t>所開發</a:t>
            </a:r>
            <a:r>
              <a:rPr lang="zh-TW" altLang="en-US" b="1" dirty="0">
                <a:solidFill>
                  <a:schemeClr val="bg2">
                    <a:lumMod val="75000"/>
                    <a:lumOff val="25000"/>
                  </a:schemeClr>
                </a:solidFill>
              </a:rPr>
              <a:t>。遊戲主要描述在西元 </a:t>
            </a:r>
            <a:r>
              <a:rPr lang="en-US" altLang="zh-TW" b="1" dirty="0">
                <a:solidFill>
                  <a:schemeClr val="bg2">
                    <a:lumMod val="75000"/>
                    <a:lumOff val="25000"/>
                  </a:schemeClr>
                </a:solidFill>
              </a:rPr>
              <a:t>1716 </a:t>
            </a:r>
            <a:r>
              <a:rPr lang="zh-TW" altLang="en-US" b="1" dirty="0">
                <a:solidFill>
                  <a:schemeClr val="bg2">
                    <a:lumMod val="75000"/>
                    <a:lumOff val="25000"/>
                  </a:schemeClr>
                </a:solidFill>
              </a:rPr>
              <a:t>年，玩家要化身成為加勒比海上最令人畏懼的海盜，變成年輕、野心勃勃、無畏交戰的「阿朗佐．巴提拉」，他將打破所有規則、抵抗強權，奪得無上的財富，玩家可航行在加勒比海進行即時海戰，選擇多樣的武器摧毀敵艦，成為當代的傳奇海盜。</a:t>
            </a:r>
          </a:p>
          <a:p>
            <a:pPr>
              <a:buClr>
                <a:schemeClr val="bg2">
                  <a:lumMod val="75000"/>
                  <a:lumOff val="25000"/>
                </a:schemeClr>
              </a:buClr>
            </a:pPr>
            <a:r>
              <a:rPr lang="zh-TW" altLang="en-US" b="1" dirty="0">
                <a:solidFill>
                  <a:schemeClr val="bg2">
                    <a:lumMod val="75000"/>
                    <a:lumOff val="25000"/>
                  </a:schemeClr>
                </a:solidFill>
              </a:rPr>
              <a:t>如今遊戲加入了社交要素，玩家將可以透過 </a:t>
            </a:r>
            <a:r>
              <a:rPr lang="en-US" altLang="zh-TW" b="1" dirty="0">
                <a:solidFill>
                  <a:schemeClr val="bg2">
                    <a:lumMod val="75000"/>
                    <a:lumOff val="25000"/>
                  </a:schemeClr>
                </a:solidFill>
              </a:rPr>
              <a:t>Facebook </a:t>
            </a:r>
            <a:r>
              <a:rPr lang="zh-TW" altLang="en-US" b="1" dirty="0">
                <a:solidFill>
                  <a:schemeClr val="bg2">
                    <a:lumMod val="75000"/>
                    <a:lumOff val="25000"/>
                  </a:schemeClr>
                </a:solidFill>
              </a:rPr>
              <a:t>邀請好友來遊玩，同時也可以參與排行競爭。</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5459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116632"/>
            <a:ext cx="9540551" cy="1679848"/>
          </a:xfrm>
        </p:spPr>
        <p:txBody>
          <a:bodyPr rtlCol="0">
            <a:noAutofit/>
          </a:bodyPr>
          <a:lstStyle/>
          <a:p>
            <a:pPr>
              <a:lnSpc>
                <a:spcPct val="150000"/>
              </a:lnSpc>
            </a:pPr>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目</a:t>
            </a:r>
            <a:r>
              <a:rPr lang="zh-TW" altLang="en-US" b="1" dirty="0">
                <a:solidFill>
                  <a:schemeClr val="bg2">
                    <a:lumMod val="75000"/>
                    <a:lumOff val="25000"/>
                  </a:schemeClr>
                </a:solidFill>
              </a:rPr>
              <a:t>前</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存在之應用 </a:t>
            </a: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
            </a:r>
            <a:b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b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				—《</a:t>
            </a:r>
            <a:r>
              <a:rPr lang="zh-TW" altLang="en-US" b="1" dirty="0">
                <a:solidFill>
                  <a:schemeClr val="bg2">
                    <a:lumMod val="75000"/>
                    <a:lumOff val="25000"/>
                  </a:schemeClr>
                </a:solidFill>
              </a:rPr>
              <a:t>刺客教條：海盜奇航</a:t>
            </a:r>
            <a:r>
              <a:rPr lang="en-US" altLang="zh-TW" b="1" dirty="0">
                <a:solidFill>
                  <a:schemeClr val="bg2">
                    <a:lumMod val="75000"/>
                    <a:lumOff val="25000"/>
                  </a:schemeClr>
                </a:solidFill>
              </a:rPr>
              <a:t>》</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grpSp>
        <p:nvGrpSpPr>
          <p:cNvPr id="19" name="群組 18">
            <a:extLst>
              <a:ext uri="{FF2B5EF4-FFF2-40B4-BE49-F238E27FC236}">
                <a16:creationId xmlns:a16="http://schemas.microsoft.com/office/drawing/2014/main" id="{8D92499A-124F-4DEF-8507-79F5B7820CE7}"/>
              </a:ext>
            </a:extLst>
          </p:cNvPr>
          <p:cNvGrpSpPr/>
          <p:nvPr/>
        </p:nvGrpSpPr>
        <p:grpSpPr>
          <a:xfrm>
            <a:off x="1612168" y="1916832"/>
            <a:ext cx="9361040" cy="4795543"/>
            <a:chOff x="1522412" y="1682420"/>
            <a:chExt cx="8666120" cy="4918098"/>
          </a:xfrm>
        </p:grpSpPr>
        <p:pic>
          <p:nvPicPr>
            <p:cNvPr id="6" name="圖片 5">
              <a:extLst>
                <a:ext uri="{FF2B5EF4-FFF2-40B4-BE49-F238E27FC236}">
                  <a16:creationId xmlns:a16="http://schemas.microsoft.com/office/drawing/2014/main" id="{1B39411C-1F92-4A21-8878-6E25B9D94BF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55472" y="1682420"/>
              <a:ext cx="4333059" cy="2437345"/>
            </a:xfrm>
            <a:prstGeom prst="rect">
              <a:avLst/>
            </a:prstGeom>
          </p:spPr>
        </p:pic>
        <p:pic>
          <p:nvPicPr>
            <p:cNvPr id="8" name="圖片 7">
              <a:extLst>
                <a:ext uri="{FF2B5EF4-FFF2-40B4-BE49-F238E27FC236}">
                  <a16:creationId xmlns:a16="http://schemas.microsoft.com/office/drawing/2014/main" id="{B3E13624-C707-44C2-992F-0DC73887DC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55472" y="4119766"/>
              <a:ext cx="4333060" cy="2480752"/>
            </a:xfrm>
            <a:prstGeom prst="rect">
              <a:avLst/>
            </a:prstGeom>
          </p:spPr>
        </p:pic>
        <p:pic>
          <p:nvPicPr>
            <p:cNvPr id="10" name="圖片 9">
              <a:extLst>
                <a:ext uri="{FF2B5EF4-FFF2-40B4-BE49-F238E27FC236}">
                  <a16:creationId xmlns:a16="http://schemas.microsoft.com/office/drawing/2014/main" id="{F89EF036-C774-412A-B8C8-0138FEF3CFA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22413" y="4119767"/>
              <a:ext cx="4333059" cy="2480751"/>
            </a:xfrm>
            <a:prstGeom prst="rect">
              <a:avLst/>
            </a:prstGeom>
          </p:spPr>
        </p:pic>
        <p:pic>
          <p:nvPicPr>
            <p:cNvPr id="12" name="圖片 11">
              <a:extLst>
                <a:ext uri="{FF2B5EF4-FFF2-40B4-BE49-F238E27FC236}">
                  <a16:creationId xmlns:a16="http://schemas.microsoft.com/office/drawing/2014/main" id="{3CA4B3B3-3C8D-4343-A281-557607A3E9C3}"/>
                </a:ext>
              </a:extLst>
            </p:cNvPr>
            <p:cNvPicPr>
              <a:picLocks noChangeAspect="1"/>
            </p:cNvPicPr>
            <p:nvPr/>
          </p:nvPicPr>
          <p:blipFill>
            <a:blip r:embed="rId5"/>
            <a:stretch>
              <a:fillRect/>
            </a:stretch>
          </p:blipFill>
          <p:spPr>
            <a:xfrm>
              <a:off x="1522412" y="1682420"/>
              <a:ext cx="4333059" cy="2437345"/>
            </a:xfrm>
            <a:prstGeom prst="rect">
              <a:avLst/>
            </a:prstGeom>
          </p:spPr>
        </p:pic>
      </p:grpSp>
    </p:spTree>
    <p:extLst>
      <p:ext uri="{BB962C8B-B14F-4D97-AF65-F5344CB8AC3E}">
        <p14:creationId xmlns:p14="http://schemas.microsoft.com/office/powerpoint/2010/main" val="3314218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3" name="標題 2"/>
          <p:cNvSpPr>
            <a:spLocks noGrp="1"/>
          </p:cNvSpPr>
          <p:nvPr>
            <p:ph type="ctrTitle"/>
          </p:nvPr>
        </p:nvSpPr>
        <p:spPr>
          <a:xfrm>
            <a:off x="1065214" y="1828800"/>
            <a:ext cx="8229600" cy="2895600"/>
          </a:xfrm>
        </p:spPr>
        <p:txBody>
          <a:bodyPr rtlCol="0">
            <a:normAutofit/>
          </a:bodyPr>
          <a:lstStyle/>
          <a:p>
            <a:pPr>
              <a:lnSpc>
                <a:spcPct val="150000"/>
              </a:lnSpc>
            </a:pPr>
            <a:r>
              <a:rPr lang="en-US" altLang="zh-TW" b="1" dirty="0">
                <a:solidFill>
                  <a:schemeClr val="bg2">
                    <a:lumMod val="75000"/>
                    <a:lumOff val="25000"/>
                  </a:schemeClr>
                </a:solidFill>
              </a:rPr>
              <a:t>3D</a:t>
            </a:r>
            <a:r>
              <a:rPr lang="zh-TW" altLang="en-US" b="1" dirty="0">
                <a:solidFill>
                  <a:schemeClr val="bg2">
                    <a:lumMod val="75000"/>
                    <a:lumOff val="25000"/>
                  </a:schemeClr>
                </a:solidFill>
              </a:rPr>
              <a:t>建模介紹</a:t>
            </a:r>
            <a:endParaRPr lang="zh-TW" altLang="en-US" b="1" dirty="0">
              <a:solidFill>
                <a:srgbClr val="C00000"/>
              </a:solidFill>
            </a:endParaRPr>
          </a:p>
        </p:txBody>
      </p:sp>
    </p:spTree>
    <p:extLst>
      <p:ext uri="{BB962C8B-B14F-4D97-AF65-F5344CB8AC3E}">
        <p14:creationId xmlns:p14="http://schemas.microsoft.com/office/powerpoint/2010/main" val="351608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r>
              <a:rPr lang="en-US" altLang="zh-TW" b="1" dirty="0">
                <a:solidFill>
                  <a:schemeClr val="bg2">
                    <a:lumMod val="75000"/>
                    <a:lumOff val="25000"/>
                  </a:schemeClr>
                </a:solidFill>
              </a:rPr>
              <a:t>3D</a:t>
            </a:r>
            <a:r>
              <a:rPr lang="zh-TW" altLang="en-US" b="1" dirty="0">
                <a:solidFill>
                  <a:schemeClr val="bg2">
                    <a:lumMod val="75000"/>
                    <a:lumOff val="25000"/>
                  </a:schemeClr>
                </a:solidFill>
              </a:rPr>
              <a:t>建模介紹 </a:t>
            </a:r>
            <a:r>
              <a:rPr lang="en-US" altLang="zh-TW" b="1" dirty="0">
                <a:solidFill>
                  <a:schemeClr val="bg2">
                    <a:lumMod val="75000"/>
                    <a:lumOff val="25000"/>
                  </a:schemeClr>
                </a:solidFill>
              </a:rPr>
              <a:t>—</a:t>
            </a:r>
            <a:r>
              <a:rPr lang="zh-TW" altLang="en-US" b="1" dirty="0">
                <a:solidFill>
                  <a:schemeClr val="bg2">
                    <a:lumMod val="75000"/>
                    <a:lumOff val="25000"/>
                  </a:schemeClr>
                </a:solidFill>
              </a:rPr>
              <a:t> </a:t>
            </a:r>
            <a:r>
              <a:rPr lang="en-US" altLang="zh-TW" b="1" dirty="0">
                <a:solidFill>
                  <a:schemeClr val="bg2">
                    <a:lumMod val="75000"/>
                    <a:lumOff val="25000"/>
                  </a:schemeClr>
                </a:solidFill>
              </a:rPr>
              <a:t>ObjFileLoader.JS</a:t>
            </a:r>
            <a:endParaRPr lang="zh-TW" altLang="en-US" b="1" dirty="0">
              <a:solidFill>
                <a:schemeClr val="bg2">
                  <a:lumMod val="75000"/>
                  <a:lumOff val="25000"/>
                </a:schemeClr>
              </a:solidFill>
            </a:endParaRPr>
          </a:p>
        </p:txBody>
      </p:sp>
      <p:sp>
        <p:nvSpPr>
          <p:cNvPr id="6" name="內容預留位置 13">
            <a:extLst>
              <a:ext uri="{FF2B5EF4-FFF2-40B4-BE49-F238E27FC236}">
                <a16:creationId xmlns:a16="http://schemas.microsoft.com/office/drawing/2014/main" id="{0BD06858-F805-45E1-B502-1FDC713FBB6F}"/>
              </a:ext>
            </a:extLst>
          </p:cNvPr>
          <p:cNvSpPr>
            <a:spLocks noGrp="1"/>
          </p:cNvSpPr>
          <p:nvPr>
            <p:ph idx="1"/>
          </p:nvPr>
        </p:nvSpPr>
        <p:spPr>
          <a:xfrm>
            <a:off x="1522413" y="1904999"/>
            <a:ext cx="9540551" cy="4114801"/>
          </a:xfrm>
        </p:spPr>
        <p:txBody>
          <a:bodyPr rtlCol="0"/>
          <a:lstStyle/>
          <a:p>
            <a:pPr>
              <a:buClr>
                <a:schemeClr val="bg2">
                  <a:lumMod val="75000"/>
                  <a:lumOff val="25000"/>
                </a:schemeClr>
              </a:buClr>
            </a:pPr>
            <a:r>
              <a:rPr lang="zh-TW" altLang="en-US" b="1" dirty="0">
                <a:solidFill>
                  <a:schemeClr val="bg2">
                    <a:lumMod val="75000"/>
                    <a:lumOff val="25000"/>
                  </a:schemeClr>
                </a:solidFill>
              </a:rPr>
              <a:t>因為 </a:t>
            </a:r>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只能建造球型或方體等簡單的形狀，為了建造出繽紛的房間，我們找到了 </a:t>
            </a:r>
            <a:r>
              <a:rPr lang="en-US" altLang="zh-TW" b="1" dirty="0" err="1">
                <a:solidFill>
                  <a:schemeClr val="bg2">
                    <a:lumMod val="75000"/>
                    <a:lumOff val="25000"/>
                  </a:schemeClr>
                </a:solidFill>
              </a:rPr>
              <a:t>BabylonJS</a:t>
            </a:r>
            <a:r>
              <a:rPr lang="zh-TW" altLang="en-US" b="1" dirty="0">
                <a:solidFill>
                  <a:schemeClr val="bg2">
                    <a:lumMod val="75000"/>
                    <a:lumOff val="25000"/>
                  </a:schemeClr>
                </a:solidFill>
              </a:rPr>
              <a:t> 提供的 </a:t>
            </a:r>
            <a:r>
              <a:rPr lang="en-US" altLang="zh-TW" b="1" dirty="0">
                <a:solidFill>
                  <a:schemeClr val="bg2">
                    <a:lumMod val="75000"/>
                    <a:lumOff val="25000"/>
                  </a:schemeClr>
                </a:solidFill>
              </a:rPr>
              <a:t>ObjFileLoader.JS</a:t>
            </a:r>
            <a:r>
              <a:rPr lang="zh-TW" altLang="en-US" b="1" dirty="0">
                <a:solidFill>
                  <a:schemeClr val="bg2">
                    <a:lumMod val="75000"/>
                    <a:lumOff val="25000"/>
                  </a:schemeClr>
                </a:solidFill>
              </a:rPr>
              <a:t>，它可以匯入</a:t>
            </a:r>
            <a:r>
              <a:rPr lang="en-US" altLang="zh-TW" b="1" dirty="0">
                <a:solidFill>
                  <a:schemeClr val="bg2">
                    <a:lumMod val="75000"/>
                    <a:lumOff val="25000"/>
                  </a:schemeClr>
                </a:solidFill>
              </a:rPr>
              <a:t>3D</a:t>
            </a:r>
            <a:r>
              <a:rPr lang="zh-TW" altLang="en-US" b="1" dirty="0">
                <a:solidFill>
                  <a:schemeClr val="bg2">
                    <a:lumMod val="75000"/>
                    <a:lumOff val="25000"/>
                  </a:schemeClr>
                </a:solidFill>
              </a:rPr>
              <a:t>的</a:t>
            </a:r>
            <a:r>
              <a:rPr lang="en-US" altLang="zh-TW" b="1" dirty="0" err="1">
                <a:solidFill>
                  <a:schemeClr val="bg2">
                    <a:lumMod val="75000"/>
                    <a:lumOff val="25000"/>
                  </a:schemeClr>
                </a:solidFill>
              </a:rPr>
              <a:t>Obj</a:t>
            </a:r>
            <a:r>
              <a:rPr lang="zh-TW" altLang="en-US" b="1" dirty="0">
                <a:solidFill>
                  <a:schemeClr val="bg2">
                    <a:lumMod val="75000"/>
                    <a:lumOff val="25000"/>
                  </a:schemeClr>
                </a:solidFill>
              </a:rPr>
              <a:t>檔。</a:t>
            </a:r>
            <a:endParaRPr lang="en-US" altLang="zh-TW" b="1" dirty="0">
              <a:solidFill>
                <a:schemeClr val="bg2">
                  <a:lumMod val="75000"/>
                  <a:lumOff val="25000"/>
                </a:schemeClr>
              </a:solidFill>
            </a:endParaRPr>
          </a:p>
          <a:p>
            <a:pPr>
              <a:buClr>
                <a:schemeClr val="bg2">
                  <a:lumMod val="75000"/>
                  <a:lumOff val="25000"/>
                </a:schemeClr>
              </a:buClr>
            </a:pP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但 </a:t>
            </a:r>
            <a:r>
              <a:rPr lang="en-US" altLang="zh-TW" b="1" dirty="0" err="1">
                <a:solidFill>
                  <a:schemeClr val="bg2">
                    <a:lumMod val="75000"/>
                    <a:lumOff val="25000"/>
                  </a:schemeClr>
                </a:solidFill>
              </a:rPr>
              <a:t>BabylonJS</a:t>
            </a:r>
            <a:r>
              <a:rPr lang="zh-TW" altLang="en-US" b="1" dirty="0">
                <a:solidFill>
                  <a:schemeClr val="bg2">
                    <a:lumMod val="75000"/>
                    <a:lumOff val="25000"/>
                  </a:schemeClr>
                </a:solidFill>
              </a:rPr>
              <a:t> 也有</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許多的</a:t>
            </a: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Bug</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，在每台電腦上或是不同的瀏覽器，不一定會顯示物件，也並不是所有的</a:t>
            </a:r>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Obj</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檔都有支援。於是我們找到了保證可以顯示出來的</a:t>
            </a:r>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Obj</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檔的製作順序 ，用其他的順序都會有一些大大小小的問題。</a:t>
            </a:r>
          </a:p>
        </p:txBody>
      </p:sp>
    </p:spTree>
    <p:extLst>
      <p:ext uri="{BB962C8B-B14F-4D97-AF65-F5344CB8AC3E}">
        <p14:creationId xmlns:p14="http://schemas.microsoft.com/office/powerpoint/2010/main" val="1761478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r>
              <a:rPr lang="en-US" altLang="zh-TW" b="1" dirty="0">
                <a:solidFill>
                  <a:schemeClr val="bg2">
                    <a:lumMod val="75000"/>
                    <a:lumOff val="25000"/>
                  </a:schemeClr>
                </a:solidFill>
              </a:rPr>
              <a:t>3D</a:t>
            </a:r>
            <a:r>
              <a:rPr lang="zh-TW" altLang="en-US" b="1" dirty="0">
                <a:solidFill>
                  <a:schemeClr val="bg2">
                    <a:lumMod val="75000"/>
                    <a:lumOff val="25000"/>
                  </a:schemeClr>
                </a:solidFill>
              </a:rPr>
              <a:t>建模介紹 </a:t>
            </a:r>
            <a:r>
              <a:rPr lang="en-US" altLang="zh-TW" b="1" dirty="0">
                <a:solidFill>
                  <a:schemeClr val="bg2">
                    <a:lumMod val="75000"/>
                    <a:lumOff val="25000"/>
                  </a:schemeClr>
                </a:solidFill>
              </a:rPr>
              <a:t>—</a:t>
            </a:r>
            <a:r>
              <a:rPr lang="zh-TW" altLang="en-US" b="1" dirty="0">
                <a:solidFill>
                  <a:schemeClr val="bg2">
                    <a:lumMod val="75000"/>
                    <a:lumOff val="25000"/>
                  </a:schemeClr>
                </a:solidFill>
              </a:rPr>
              <a:t> </a:t>
            </a:r>
            <a:r>
              <a:rPr lang="en-US" altLang="zh-TW" b="1" dirty="0" err="1">
                <a:solidFill>
                  <a:schemeClr val="bg2">
                    <a:lumMod val="75000"/>
                    <a:lumOff val="25000"/>
                  </a:schemeClr>
                </a:solidFill>
              </a:rPr>
              <a:t>Tinkercad</a:t>
            </a:r>
            <a:endParaRPr lang="zh-TW" altLang="en-US" b="1" dirty="0">
              <a:solidFill>
                <a:schemeClr val="bg2">
                  <a:lumMod val="75000"/>
                  <a:lumOff val="25000"/>
                </a:schemeClr>
              </a:solidFill>
            </a:endParaRPr>
          </a:p>
        </p:txBody>
      </p:sp>
      <p:sp>
        <p:nvSpPr>
          <p:cNvPr id="6" name="內容預留位置 13">
            <a:extLst>
              <a:ext uri="{FF2B5EF4-FFF2-40B4-BE49-F238E27FC236}">
                <a16:creationId xmlns:a16="http://schemas.microsoft.com/office/drawing/2014/main" id="{0BD06858-F805-45E1-B502-1FDC713FBB6F}"/>
              </a:ext>
            </a:extLst>
          </p:cNvPr>
          <p:cNvSpPr>
            <a:spLocks noGrp="1"/>
          </p:cNvSpPr>
          <p:nvPr>
            <p:ph idx="1"/>
          </p:nvPr>
        </p:nvSpPr>
        <p:spPr>
          <a:xfrm>
            <a:off x="1522413" y="1904999"/>
            <a:ext cx="9540551" cy="4114801"/>
          </a:xfrm>
        </p:spPr>
        <p:txBody>
          <a:bodyPr rtlCol="0"/>
          <a:lstStyle/>
          <a:p>
            <a:pPr>
              <a:buClr>
                <a:schemeClr val="bg2">
                  <a:lumMod val="75000"/>
                  <a:lumOff val="25000"/>
                </a:schemeClr>
              </a:buClr>
            </a:pPr>
            <a:r>
              <a:rPr lang="zh-TW" altLang="en-US" b="1" dirty="0">
                <a:solidFill>
                  <a:schemeClr val="bg2">
                    <a:lumMod val="75000"/>
                    <a:lumOff val="25000"/>
                  </a:schemeClr>
                </a:solidFill>
              </a:rPr>
              <a:t>首先我們先上</a:t>
            </a:r>
            <a:r>
              <a:rPr lang="en-US" altLang="zh-TW" b="1" dirty="0" err="1">
                <a:solidFill>
                  <a:schemeClr val="bg2">
                    <a:lumMod val="75000"/>
                    <a:lumOff val="25000"/>
                  </a:schemeClr>
                </a:solidFill>
              </a:rPr>
              <a:t>Tinkercad</a:t>
            </a:r>
            <a:r>
              <a:rPr lang="zh-TW" altLang="en-US" b="1" dirty="0">
                <a:solidFill>
                  <a:schemeClr val="bg2">
                    <a:lumMod val="75000"/>
                    <a:lumOff val="25000"/>
                  </a:schemeClr>
                </a:solidFill>
              </a:rPr>
              <a:t>，它是由 </a:t>
            </a:r>
            <a:r>
              <a:rPr lang="en-US" altLang="zh-TW" b="1" dirty="0">
                <a:solidFill>
                  <a:schemeClr val="bg2">
                    <a:lumMod val="75000"/>
                    <a:lumOff val="25000"/>
                  </a:schemeClr>
                </a:solidFill>
              </a:rPr>
              <a:t>Autodesk</a:t>
            </a:r>
            <a:r>
              <a:rPr lang="zh-TW" altLang="en-US" b="1" dirty="0">
                <a:solidFill>
                  <a:schemeClr val="bg2">
                    <a:lumMod val="75000"/>
                    <a:lumOff val="25000"/>
                  </a:schemeClr>
                </a:solidFill>
              </a:rPr>
              <a:t> 所提供的線上</a:t>
            </a:r>
            <a:r>
              <a:rPr lang="en-US" altLang="zh-TW" b="1" dirty="0">
                <a:solidFill>
                  <a:schemeClr val="bg2">
                    <a:lumMod val="75000"/>
                    <a:lumOff val="25000"/>
                  </a:schemeClr>
                </a:solidFill>
              </a:rPr>
              <a:t>3D</a:t>
            </a:r>
            <a:r>
              <a:rPr lang="zh-TW" altLang="en-US" b="1" dirty="0">
                <a:solidFill>
                  <a:schemeClr val="bg2">
                    <a:lumMod val="75000"/>
                    <a:lumOff val="25000"/>
                  </a:schemeClr>
                </a:solidFill>
              </a:rPr>
              <a:t>建模網站，只要登入</a:t>
            </a:r>
            <a:r>
              <a:rPr lang="en-US" altLang="zh-TW" b="1" dirty="0">
                <a:solidFill>
                  <a:schemeClr val="bg2">
                    <a:lumMod val="75000"/>
                    <a:lumOff val="25000"/>
                  </a:schemeClr>
                </a:solidFill>
              </a:rPr>
              <a:t>Autodesk</a:t>
            </a:r>
            <a:r>
              <a:rPr lang="zh-TW" altLang="en-US" b="1" dirty="0">
                <a:solidFill>
                  <a:schemeClr val="bg2">
                    <a:lumMod val="75000"/>
                    <a:lumOff val="25000"/>
                  </a:schemeClr>
                </a:solidFill>
              </a:rPr>
              <a:t> 帳號就可在上面建模，然後匯出</a:t>
            </a:r>
            <a:r>
              <a:rPr lang="en-US" altLang="zh-TW" b="1" dirty="0" err="1">
                <a:solidFill>
                  <a:schemeClr val="bg2">
                    <a:lumMod val="75000"/>
                    <a:lumOff val="25000"/>
                  </a:schemeClr>
                </a:solidFill>
              </a:rPr>
              <a:t>Obj</a:t>
            </a:r>
            <a:r>
              <a:rPr lang="zh-TW" altLang="en-US" b="1" dirty="0">
                <a:solidFill>
                  <a:schemeClr val="bg2">
                    <a:lumMod val="75000"/>
                    <a:lumOff val="25000"/>
                  </a:schemeClr>
                </a:solidFill>
              </a:rPr>
              <a:t>檔。上面也有提供許多開源的</a:t>
            </a:r>
            <a:r>
              <a:rPr lang="en-US" altLang="zh-TW" b="1" dirty="0">
                <a:solidFill>
                  <a:schemeClr val="bg2">
                    <a:lumMod val="75000"/>
                    <a:lumOff val="25000"/>
                  </a:schemeClr>
                </a:solidFill>
              </a:rPr>
              <a:t>Template</a:t>
            </a:r>
            <a:r>
              <a:rPr lang="zh-TW" altLang="en-US" b="1" dirty="0">
                <a:solidFill>
                  <a:schemeClr val="bg2">
                    <a:lumMod val="75000"/>
                    <a:lumOff val="25000"/>
                  </a:schemeClr>
                </a:solidFill>
              </a:rPr>
              <a:t> 可以使用或是合成。於是我們就純手刻出了大雄的房間以及其他內部裝飾。</a:t>
            </a:r>
            <a:endParaRPr lang="en-US" altLang="zh-TW" b="1" dirty="0">
              <a:solidFill>
                <a:schemeClr val="bg2">
                  <a:lumMod val="75000"/>
                  <a:lumOff val="25000"/>
                </a:schemeClr>
              </a:solidFill>
            </a:endParaRPr>
          </a:p>
          <a:p>
            <a:pPr>
              <a:buClr>
                <a:schemeClr val="bg2">
                  <a:lumMod val="75000"/>
                  <a:lumOff val="25000"/>
                </a:schemeClr>
              </a:buClr>
            </a:pP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把</a:t>
            </a:r>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Obj</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套入 </a:t>
            </a:r>
            <a:r>
              <a:rPr lang="en-US" altLang="zh-TW" b="1" dirty="0" err="1">
                <a:solidFill>
                  <a:schemeClr val="bg2">
                    <a:lumMod val="75000"/>
                    <a:lumOff val="25000"/>
                  </a:schemeClr>
                </a:solidFill>
              </a:rPr>
              <a:t>BabylonJS</a:t>
            </a:r>
            <a:r>
              <a:rPr lang="zh-TW" altLang="en-US" b="1" dirty="0">
                <a:solidFill>
                  <a:schemeClr val="bg2">
                    <a:lumMod val="75000"/>
                    <a:lumOff val="25000"/>
                  </a:schemeClr>
                </a:solidFill>
              </a:rPr>
              <a:t> 會出現鏡像的</a:t>
            </a:r>
            <a:r>
              <a:rPr lang="en-US" altLang="zh-TW" b="1" dirty="0">
                <a:solidFill>
                  <a:schemeClr val="bg2">
                    <a:lumMod val="75000"/>
                    <a:lumOff val="25000"/>
                  </a:schemeClr>
                </a:solidFill>
              </a:rPr>
              <a:t>Bug</a:t>
            </a:r>
            <a:r>
              <a:rPr lang="zh-TW" altLang="en-US" b="1" dirty="0">
                <a:solidFill>
                  <a:schemeClr val="bg2">
                    <a:lumMod val="75000"/>
                    <a:lumOff val="25000"/>
                  </a:schemeClr>
                </a:solidFill>
              </a:rPr>
              <a:t>，於是我們就在這邊先利用他的鏡像功能，讓他在網頁上可以正常顯示。</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pic>
        <p:nvPicPr>
          <p:cNvPr id="2" name="圖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26888" y="4725144"/>
            <a:ext cx="5237241" cy="2639772"/>
          </a:xfrm>
          <a:prstGeom prst="rect">
            <a:avLst/>
          </a:prstGeom>
        </p:spPr>
      </p:pic>
    </p:spTree>
    <p:extLst>
      <p:ext uri="{BB962C8B-B14F-4D97-AF65-F5344CB8AC3E}">
        <p14:creationId xmlns:p14="http://schemas.microsoft.com/office/powerpoint/2010/main" val="427368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r>
              <a:rPr lang="en-US" altLang="zh-TW" b="1" dirty="0">
                <a:solidFill>
                  <a:schemeClr val="bg2">
                    <a:lumMod val="75000"/>
                    <a:lumOff val="25000"/>
                  </a:schemeClr>
                </a:solidFill>
              </a:rPr>
              <a:t>3D</a:t>
            </a:r>
            <a:r>
              <a:rPr lang="zh-TW" altLang="en-US" b="1" dirty="0">
                <a:solidFill>
                  <a:schemeClr val="bg2">
                    <a:lumMod val="75000"/>
                    <a:lumOff val="25000"/>
                  </a:schemeClr>
                </a:solidFill>
              </a:rPr>
              <a:t>建模介紹 </a:t>
            </a:r>
            <a:r>
              <a:rPr lang="en-US" altLang="zh-TW" b="1" dirty="0">
                <a:solidFill>
                  <a:schemeClr val="bg2">
                    <a:lumMod val="75000"/>
                    <a:lumOff val="25000"/>
                  </a:schemeClr>
                </a:solidFill>
              </a:rPr>
              <a:t>—</a:t>
            </a:r>
            <a:r>
              <a:rPr lang="zh-TW" altLang="en-US" b="1" dirty="0">
                <a:solidFill>
                  <a:schemeClr val="bg2">
                    <a:lumMod val="75000"/>
                    <a:lumOff val="25000"/>
                  </a:schemeClr>
                </a:solidFill>
              </a:rPr>
              <a:t> </a:t>
            </a:r>
            <a:r>
              <a:rPr lang="en-US" altLang="zh-TW" b="1" dirty="0">
                <a:solidFill>
                  <a:schemeClr val="bg2">
                    <a:lumMod val="75000"/>
                    <a:lumOff val="25000"/>
                  </a:schemeClr>
                </a:solidFill>
              </a:rPr>
              <a:t>MeshLab</a:t>
            </a:r>
            <a:endParaRPr lang="zh-TW" altLang="en-US" b="1" dirty="0">
              <a:solidFill>
                <a:schemeClr val="bg2">
                  <a:lumMod val="75000"/>
                  <a:lumOff val="25000"/>
                </a:schemeClr>
              </a:solidFill>
            </a:endParaRPr>
          </a:p>
        </p:txBody>
      </p:sp>
      <p:sp>
        <p:nvSpPr>
          <p:cNvPr id="6" name="內容預留位置 13">
            <a:extLst>
              <a:ext uri="{FF2B5EF4-FFF2-40B4-BE49-F238E27FC236}">
                <a16:creationId xmlns:a16="http://schemas.microsoft.com/office/drawing/2014/main" id="{0BD06858-F805-45E1-B502-1FDC713FBB6F}"/>
              </a:ext>
            </a:extLst>
          </p:cNvPr>
          <p:cNvSpPr>
            <a:spLocks noGrp="1"/>
          </p:cNvSpPr>
          <p:nvPr>
            <p:ph idx="1"/>
          </p:nvPr>
        </p:nvSpPr>
        <p:spPr>
          <a:xfrm>
            <a:off x="1522413" y="1904999"/>
            <a:ext cx="9540551" cy="4114801"/>
          </a:xfrm>
        </p:spPr>
        <p:txBody>
          <a:bodyPr rtlCol="0"/>
          <a:lstStyle/>
          <a:p>
            <a:pPr>
              <a:buClr>
                <a:schemeClr val="bg2">
                  <a:lumMod val="75000"/>
                  <a:lumOff val="25000"/>
                </a:schemeClr>
              </a:buClr>
            </a:pP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將 </a:t>
            </a:r>
            <a:r>
              <a:rPr lang="en-US" altLang="zh-TW" b="1" dirty="0" err="1">
                <a:solidFill>
                  <a:schemeClr val="bg2">
                    <a:lumMod val="75000"/>
                    <a:lumOff val="25000"/>
                  </a:schemeClr>
                </a:solidFill>
              </a:rPr>
              <a:t>Tinkercad</a:t>
            </a:r>
            <a:r>
              <a:rPr lang="zh-TW" altLang="en-US" b="1" dirty="0">
                <a:solidFill>
                  <a:schemeClr val="bg2">
                    <a:lumMod val="75000"/>
                    <a:lumOff val="25000"/>
                  </a:schemeClr>
                </a:solidFill>
              </a:rPr>
              <a:t> 做好的</a:t>
            </a:r>
            <a:r>
              <a:rPr lang="en-US" altLang="zh-TW" b="1" dirty="0" err="1">
                <a:solidFill>
                  <a:schemeClr val="bg2">
                    <a:lumMod val="75000"/>
                    <a:lumOff val="25000"/>
                  </a:schemeClr>
                </a:solidFill>
              </a:rPr>
              <a:t>Obj</a:t>
            </a:r>
            <a:r>
              <a:rPr lang="zh-TW" altLang="en-US" b="1" dirty="0">
                <a:solidFill>
                  <a:schemeClr val="bg2">
                    <a:lumMod val="75000"/>
                    <a:lumOff val="25000"/>
                  </a:schemeClr>
                </a:solidFill>
              </a:rPr>
              <a:t>檔匯入</a:t>
            </a:r>
            <a:r>
              <a:rPr lang="en-US" altLang="zh-TW" b="1" dirty="0">
                <a:solidFill>
                  <a:schemeClr val="bg2">
                    <a:lumMod val="75000"/>
                    <a:lumOff val="25000"/>
                  </a:schemeClr>
                </a:solidFill>
              </a:rPr>
              <a:t>MeshLab</a:t>
            </a:r>
            <a:r>
              <a:rPr lang="zh-TW" altLang="en-US" b="1" dirty="0">
                <a:solidFill>
                  <a:schemeClr val="bg2">
                    <a:lumMod val="75000"/>
                    <a:lumOff val="25000"/>
                  </a:schemeClr>
                </a:solidFill>
              </a:rPr>
              <a:t>這個程式，再另存成</a:t>
            </a:r>
            <a:r>
              <a:rPr lang="en-US" altLang="zh-TW" b="1" dirty="0" err="1">
                <a:solidFill>
                  <a:schemeClr val="bg2">
                    <a:lumMod val="75000"/>
                    <a:lumOff val="25000"/>
                  </a:schemeClr>
                </a:solidFill>
              </a:rPr>
              <a:t>Obj</a:t>
            </a:r>
            <a:r>
              <a:rPr lang="zh-TW" altLang="en-US" b="1" dirty="0">
                <a:solidFill>
                  <a:schemeClr val="bg2">
                    <a:lumMod val="75000"/>
                    <a:lumOff val="25000"/>
                  </a:schemeClr>
                </a:solidFill>
              </a:rPr>
              <a:t>檔覆蓋掉原本的檔案。</a:t>
            </a:r>
            <a:endParaRPr lang="en-US" altLang="zh-TW" b="1" dirty="0">
              <a:solidFill>
                <a:schemeClr val="bg2">
                  <a:lumMod val="75000"/>
                  <a:lumOff val="25000"/>
                </a:schemeClr>
              </a:solidFill>
            </a:endParaRPr>
          </a:p>
          <a:p>
            <a:pPr marL="0" indent="0">
              <a:buClr>
                <a:schemeClr val="bg2">
                  <a:lumMod val="75000"/>
                  <a:lumOff val="25000"/>
                </a:schemeClr>
              </a:buClr>
              <a:buNone/>
            </a:pPr>
            <a:r>
              <a:rPr lang="zh-TW" altLang="en-US" b="1" dirty="0">
                <a:solidFill>
                  <a:schemeClr val="bg2">
                    <a:lumMod val="75000"/>
                    <a:lumOff val="25000"/>
                  </a:schemeClr>
                </a:solidFill>
              </a:rPr>
              <a:t>（非常多此一舉的動作，但一定要經過這個步驟才能正確顯示出顏色）</a:t>
            </a:r>
            <a:endParaRPr lang="en-US" altLang="zh-TW" b="1" dirty="0">
              <a:solidFill>
                <a:schemeClr val="bg2">
                  <a:lumMod val="75000"/>
                  <a:lumOff val="25000"/>
                </a:schemeClr>
              </a:solidFill>
            </a:endParaRPr>
          </a:p>
        </p:txBody>
      </p:sp>
    </p:spTree>
    <p:extLst>
      <p:ext uri="{BB962C8B-B14F-4D97-AF65-F5344CB8AC3E}">
        <p14:creationId xmlns:p14="http://schemas.microsoft.com/office/powerpoint/2010/main" val="1736622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r>
              <a:rPr lang="en-US" altLang="zh-TW" b="1" dirty="0">
                <a:solidFill>
                  <a:schemeClr val="bg2">
                    <a:lumMod val="75000"/>
                    <a:lumOff val="25000"/>
                  </a:schemeClr>
                </a:solidFill>
              </a:rPr>
              <a:t>3D</a:t>
            </a:r>
            <a:r>
              <a:rPr lang="zh-TW" altLang="en-US" b="1" dirty="0">
                <a:solidFill>
                  <a:schemeClr val="bg2">
                    <a:lumMod val="75000"/>
                    <a:lumOff val="25000"/>
                  </a:schemeClr>
                </a:solidFill>
              </a:rPr>
              <a:t>建模介紹 </a:t>
            </a:r>
            <a:r>
              <a:rPr lang="en-US" altLang="zh-TW" b="1" dirty="0">
                <a:solidFill>
                  <a:schemeClr val="bg2">
                    <a:lumMod val="75000"/>
                    <a:lumOff val="25000"/>
                  </a:schemeClr>
                </a:solidFill>
              </a:rPr>
              <a:t>—</a:t>
            </a:r>
            <a:r>
              <a:rPr lang="zh-TW" altLang="en-US" b="1" dirty="0">
                <a:solidFill>
                  <a:schemeClr val="bg2">
                    <a:lumMod val="75000"/>
                    <a:lumOff val="25000"/>
                  </a:schemeClr>
                </a:solidFill>
              </a:rPr>
              <a:t> </a:t>
            </a:r>
            <a:r>
              <a:rPr lang="en-US" altLang="zh-TW" b="1" dirty="0">
                <a:solidFill>
                  <a:schemeClr val="bg2">
                    <a:lumMod val="75000"/>
                    <a:lumOff val="25000"/>
                  </a:schemeClr>
                </a:solidFill>
              </a:rPr>
              <a:t>blender</a:t>
            </a:r>
            <a:endParaRPr lang="zh-TW" altLang="en-US" b="1" dirty="0">
              <a:solidFill>
                <a:schemeClr val="bg2">
                  <a:lumMod val="75000"/>
                  <a:lumOff val="25000"/>
                </a:schemeClr>
              </a:solidFill>
            </a:endParaRPr>
          </a:p>
        </p:txBody>
      </p:sp>
      <p:sp>
        <p:nvSpPr>
          <p:cNvPr id="6" name="內容預留位置 13">
            <a:extLst>
              <a:ext uri="{FF2B5EF4-FFF2-40B4-BE49-F238E27FC236}">
                <a16:creationId xmlns:a16="http://schemas.microsoft.com/office/drawing/2014/main" id="{0BD06858-F805-45E1-B502-1FDC713FBB6F}"/>
              </a:ext>
            </a:extLst>
          </p:cNvPr>
          <p:cNvSpPr>
            <a:spLocks noGrp="1"/>
          </p:cNvSpPr>
          <p:nvPr>
            <p:ph idx="1"/>
          </p:nvPr>
        </p:nvSpPr>
        <p:spPr>
          <a:xfrm>
            <a:off x="1522413" y="1904999"/>
            <a:ext cx="9540551" cy="4114801"/>
          </a:xfrm>
        </p:spPr>
        <p:txBody>
          <a:bodyPr rtlCol="0"/>
          <a:lstStyle/>
          <a:p>
            <a:pPr>
              <a:buClr>
                <a:schemeClr val="bg2">
                  <a:lumMod val="75000"/>
                  <a:lumOff val="25000"/>
                </a:schemeClr>
              </a:buClr>
            </a:pPr>
            <a:r>
              <a:rPr lang="zh-TW" altLang="en-US" b="1" dirty="0">
                <a:solidFill>
                  <a:schemeClr val="bg2">
                    <a:lumMod val="75000"/>
                    <a:lumOff val="25000"/>
                  </a:schemeClr>
                </a:solidFill>
              </a:rPr>
              <a:t>將剛剛 </a:t>
            </a:r>
            <a:r>
              <a:rPr lang="en-US" altLang="zh-TW" b="1" dirty="0">
                <a:solidFill>
                  <a:schemeClr val="bg2">
                    <a:lumMod val="75000"/>
                    <a:lumOff val="25000"/>
                  </a:schemeClr>
                </a:solidFill>
              </a:rPr>
              <a:t>MeshLab</a:t>
            </a:r>
            <a:r>
              <a:rPr lang="zh-TW" altLang="en-US" b="1" dirty="0">
                <a:solidFill>
                  <a:schemeClr val="bg2">
                    <a:lumMod val="75000"/>
                    <a:lumOff val="25000"/>
                  </a:schemeClr>
                </a:solidFill>
              </a:rPr>
              <a:t> 匯出的</a:t>
            </a:r>
            <a:r>
              <a:rPr lang="en-US" altLang="zh-TW" b="1" dirty="0" err="1">
                <a:solidFill>
                  <a:schemeClr val="bg2">
                    <a:lumMod val="75000"/>
                    <a:lumOff val="25000"/>
                  </a:schemeClr>
                </a:solidFill>
              </a:rPr>
              <a:t>Obj</a:t>
            </a:r>
            <a:r>
              <a:rPr lang="zh-TW" altLang="en-US" b="1" dirty="0">
                <a:solidFill>
                  <a:schemeClr val="bg2">
                    <a:lumMod val="75000"/>
                    <a:lumOff val="25000"/>
                  </a:schemeClr>
                </a:solidFill>
              </a:rPr>
              <a:t>檔，匯入</a:t>
            </a:r>
            <a:r>
              <a:rPr lang="en-US" altLang="zh-TW" b="1" dirty="0">
                <a:solidFill>
                  <a:schemeClr val="bg2">
                    <a:lumMod val="75000"/>
                    <a:lumOff val="25000"/>
                  </a:schemeClr>
                </a:solidFill>
              </a:rPr>
              <a:t>blender</a:t>
            </a:r>
            <a:r>
              <a:rPr lang="zh-TW" altLang="en-US" b="1" dirty="0">
                <a:solidFill>
                  <a:schemeClr val="bg2">
                    <a:lumMod val="75000"/>
                    <a:lumOff val="25000"/>
                  </a:schemeClr>
                </a:solidFill>
              </a:rPr>
              <a:t>，它是一個開源的</a:t>
            </a:r>
            <a:r>
              <a:rPr lang="en-US" altLang="zh-TW" b="1" dirty="0">
                <a:solidFill>
                  <a:schemeClr val="bg2">
                    <a:lumMod val="75000"/>
                    <a:lumOff val="25000"/>
                  </a:schemeClr>
                </a:solidFill>
              </a:rPr>
              <a:t>3D</a:t>
            </a:r>
            <a:r>
              <a:rPr lang="zh-TW" altLang="en-US" b="1" dirty="0">
                <a:solidFill>
                  <a:schemeClr val="bg2">
                    <a:lumMod val="75000"/>
                    <a:lumOff val="25000"/>
                  </a:schemeClr>
                </a:solidFill>
              </a:rPr>
              <a:t>動畫軟體。</a:t>
            </a:r>
            <a:endParaRPr lang="en-US" altLang="zh-TW" b="1" dirty="0">
              <a:solidFill>
                <a:schemeClr val="bg2">
                  <a:lumMod val="75000"/>
                  <a:lumOff val="25000"/>
                </a:schemeClr>
              </a:solidFill>
            </a:endParaRPr>
          </a:p>
          <a:p>
            <a:pPr>
              <a:buClr>
                <a:schemeClr val="bg2">
                  <a:lumMod val="75000"/>
                  <a:lumOff val="25000"/>
                </a:schemeClr>
              </a:buClr>
            </a:pPr>
            <a:r>
              <a:rPr lang="zh-TW" altLang="en-US" b="1" dirty="0">
                <a:solidFill>
                  <a:schemeClr val="bg2">
                    <a:lumMod val="75000"/>
                    <a:lumOff val="25000"/>
                  </a:schemeClr>
                </a:solidFill>
              </a:rPr>
              <a:t>在這邊可以修改他的角度和顏色（不過在這邊鏡像會無法顯示，所以要在</a:t>
            </a:r>
            <a:r>
              <a:rPr lang="en-US" altLang="zh-TW" b="1" dirty="0" err="1">
                <a:solidFill>
                  <a:schemeClr val="bg2">
                    <a:lumMod val="75000"/>
                    <a:lumOff val="25000"/>
                  </a:schemeClr>
                </a:solidFill>
              </a:rPr>
              <a:t>Tinkercad</a:t>
            </a:r>
            <a:r>
              <a:rPr lang="en-US" altLang="zh-TW" b="1" dirty="0">
                <a:solidFill>
                  <a:schemeClr val="bg2">
                    <a:lumMod val="75000"/>
                    <a:lumOff val="25000"/>
                  </a:schemeClr>
                </a:solidFill>
              </a:rPr>
              <a:t> </a:t>
            </a:r>
            <a:r>
              <a:rPr lang="zh-TW" altLang="en-US" b="1" dirty="0">
                <a:solidFill>
                  <a:schemeClr val="bg2">
                    <a:lumMod val="75000"/>
                    <a:lumOff val="25000"/>
                  </a:schemeClr>
                </a:solidFill>
              </a:rPr>
              <a:t>就先鏡像），但在 </a:t>
            </a:r>
            <a:r>
              <a:rPr lang="en-US" altLang="zh-TW" b="1" dirty="0" err="1">
                <a:solidFill>
                  <a:schemeClr val="bg2">
                    <a:lumMod val="75000"/>
                    <a:lumOff val="25000"/>
                  </a:schemeClr>
                </a:solidFill>
              </a:rPr>
              <a:t>BabylonJS</a:t>
            </a:r>
            <a:r>
              <a:rPr lang="zh-TW" altLang="en-US" b="1" dirty="0">
                <a:solidFill>
                  <a:schemeClr val="bg2">
                    <a:lumMod val="75000"/>
                    <a:lumOff val="25000"/>
                  </a:schemeClr>
                </a:solidFill>
              </a:rPr>
              <a:t> 內會有很大的色偏，於是我們就慢慢試誤，最後造出了大雄的房間。</a:t>
            </a:r>
            <a:endParaRPr lang="en-US" altLang="zh-TW" b="1" dirty="0">
              <a:solidFill>
                <a:schemeClr val="bg2">
                  <a:lumMod val="75000"/>
                  <a:lumOff val="25000"/>
                </a:schemeClr>
              </a:solidFill>
            </a:endParaRPr>
          </a:p>
        </p:txBody>
      </p:sp>
    </p:spTree>
    <p:extLst>
      <p:ext uri="{BB962C8B-B14F-4D97-AF65-F5344CB8AC3E}">
        <p14:creationId xmlns:p14="http://schemas.microsoft.com/office/powerpoint/2010/main" val="216006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r>
              <a:rPr lang="en-US" altLang="zh-TW" b="1" dirty="0">
                <a:solidFill>
                  <a:schemeClr val="bg2">
                    <a:lumMod val="75000"/>
                    <a:lumOff val="25000"/>
                  </a:schemeClr>
                </a:solidFill>
              </a:rPr>
              <a:t>3D</a:t>
            </a:r>
            <a:r>
              <a:rPr lang="zh-TW" altLang="en-US" b="1" dirty="0">
                <a:solidFill>
                  <a:schemeClr val="bg2">
                    <a:lumMod val="75000"/>
                    <a:lumOff val="25000"/>
                  </a:schemeClr>
                </a:solidFill>
              </a:rPr>
              <a:t>建模介紹 </a:t>
            </a:r>
            <a:r>
              <a:rPr lang="en-US" altLang="zh-TW" b="1" dirty="0">
                <a:solidFill>
                  <a:schemeClr val="bg2">
                    <a:lumMod val="75000"/>
                    <a:lumOff val="25000"/>
                  </a:schemeClr>
                </a:solidFill>
              </a:rPr>
              <a:t>—</a:t>
            </a:r>
            <a:r>
              <a:rPr lang="zh-TW" altLang="en-US" b="1" dirty="0">
                <a:solidFill>
                  <a:schemeClr val="bg2">
                    <a:lumMod val="75000"/>
                    <a:lumOff val="25000"/>
                  </a:schemeClr>
                </a:solidFill>
              </a:rPr>
              <a:t> 總結</a:t>
            </a:r>
          </a:p>
        </p:txBody>
      </p:sp>
      <p:sp>
        <p:nvSpPr>
          <p:cNvPr id="6" name="內容預留位置 13">
            <a:extLst>
              <a:ext uri="{FF2B5EF4-FFF2-40B4-BE49-F238E27FC236}">
                <a16:creationId xmlns:a16="http://schemas.microsoft.com/office/drawing/2014/main" id="{0BD06858-F805-45E1-B502-1FDC713FBB6F}"/>
              </a:ext>
            </a:extLst>
          </p:cNvPr>
          <p:cNvSpPr>
            <a:spLocks noGrp="1"/>
          </p:cNvSpPr>
          <p:nvPr>
            <p:ph idx="1"/>
          </p:nvPr>
        </p:nvSpPr>
        <p:spPr>
          <a:xfrm>
            <a:off x="1522413" y="1904999"/>
            <a:ext cx="9540551" cy="4114801"/>
          </a:xfrm>
        </p:spPr>
        <p:txBody>
          <a:bodyPr rtlCol="0"/>
          <a:lstStyle/>
          <a:p>
            <a:pPr>
              <a:buClr>
                <a:schemeClr val="bg2">
                  <a:lumMod val="75000"/>
                  <a:lumOff val="25000"/>
                </a:schemeClr>
              </a:buClr>
            </a:pPr>
            <a:r>
              <a:rPr lang="en-US" altLang="zh-TW" b="1" dirty="0" err="1">
                <a:solidFill>
                  <a:srgbClr val="C00000"/>
                </a:solidFill>
              </a:rPr>
              <a:t>Tinkercad</a:t>
            </a:r>
            <a:r>
              <a:rPr lang="zh-TW" altLang="en-US" b="1" dirty="0">
                <a:solidFill>
                  <a:srgbClr val="C00000"/>
                </a:solidFill>
              </a:rPr>
              <a:t>上建模、轉鏡像→</a:t>
            </a:r>
            <a:r>
              <a:rPr lang="en-US" altLang="zh-TW" b="1" dirty="0">
                <a:solidFill>
                  <a:srgbClr val="C00000"/>
                </a:solidFill>
              </a:rPr>
              <a:t>MeshLab</a:t>
            </a:r>
            <a:r>
              <a:rPr lang="zh-TW" altLang="en-US" b="1" dirty="0">
                <a:solidFill>
                  <a:srgbClr val="C00000"/>
                </a:solidFill>
              </a:rPr>
              <a:t> 另存覆蓋剛剛匯出的</a:t>
            </a:r>
            <a:r>
              <a:rPr lang="en-US" altLang="zh-TW" b="1" dirty="0" err="1">
                <a:solidFill>
                  <a:srgbClr val="C00000"/>
                </a:solidFill>
              </a:rPr>
              <a:t>Obj</a:t>
            </a:r>
            <a:r>
              <a:rPr lang="zh-TW" altLang="en-US" b="1" dirty="0">
                <a:solidFill>
                  <a:srgbClr val="C00000"/>
                </a:solidFill>
              </a:rPr>
              <a:t>檔→匯入</a:t>
            </a:r>
            <a:r>
              <a:rPr lang="en-US" altLang="zh-TW" b="1" dirty="0">
                <a:solidFill>
                  <a:srgbClr val="C00000"/>
                </a:solidFill>
              </a:rPr>
              <a:t>blender</a:t>
            </a:r>
            <a:r>
              <a:rPr lang="zh-TW" altLang="en-US" b="1" dirty="0">
                <a:solidFill>
                  <a:srgbClr val="C00000"/>
                </a:solidFill>
              </a:rPr>
              <a:t>調整角度和顏色。</a:t>
            </a:r>
            <a:endParaRPr lang="en-US" altLang="zh-TW" b="1" dirty="0">
              <a:solidFill>
                <a:srgbClr val="C00000"/>
              </a:solidFill>
            </a:endParaRPr>
          </a:p>
          <a:p>
            <a:pPr>
              <a:buClr>
                <a:schemeClr val="bg2">
                  <a:lumMod val="75000"/>
                  <a:lumOff val="25000"/>
                </a:schemeClr>
              </a:buClr>
            </a:pPr>
            <a:r>
              <a:rPr lang="zh-TW" altLang="en-US" b="1" dirty="0">
                <a:solidFill>
                  <a:schemeClr val="bg2">
                    <a:lumMod val="75000"/>
                    <a:lumOff val="25000"/>
                  </a:schemeClr>
                </a:solidFill>
              </a:rPr>
              <a:t>必要時可以用文字編輯器修改</a:t>
            </a:r>
            <a:r>
              <a:rPr lang="en-US" altLang="zh-TW" b="1" dirty="0" err="1">
                <a:solidFill>
                  <a:schemeClr val="bg2">
                    <a:lumMod val="75000"/>
                    <a:lumOff val="25000"/>
                  </a:schemeClr>
                </a:solidFill>
              </a:rPr>
              <a:t>Obj</a:t>
            </a:r>
            <a:r>
              <a:rPr lang="zh-TW" altLang="en-US" b="1" dirty="0">
                <a:solidFill>
                  <a:schemeClr val="bg2">
                    <a:lumMod val="75000"/>
                    <a:lumOff val="25000"/>
                  </a:schemeClr>
                </a:solidFill>
              </a:rPr>
              <a:t>檔內所連接的</a:t>
            </a:r>
            <a:r>
              <a:rPr lang="en-US" altLang="zh-TW" b="1" dirty="0" err="1">
                <a:solidFill>
                  <a:srgbClr val="C00000"/>
                </a:solidFill>
              </a:rPr>
              <a:t>mtl</a:t>
            </a:r>
            <a:r>
              <a:rPr lang="zh-TW" altLang="en-US" b="1" dirty="0">
                <a:solidFill>
                  <a:srgbClr val="C00000"/>
                </a:solidFill>
              </a:rPr>
              <a:t>（紋理）</a:t>
            </a:r>
            <a:r>
              <a:rPr lang="zh-TW" altLang="en-US" b="1" dirty="0">
                <a:solidFill>
                  <a:schemeClr val="bg2">
                    <a:lumMod val="75000"/>
                    <a:lumOff val="25000"/>
                  </a:schemeClr>
                </a:solidFill>
              </a:rPr>
              <a:t>檔案檔名，方便視讀。</a:t>
            </a:r>
            <a:endParaRPr lang="en-US" altLang="zh-TW" b="1" dirty="0">
              <a:solidFill>
                <a:schemeClr val="bg2">
                  <a:lumMod val="75000"/>
                  <a:lumOff val="25000"/>
                </a:schemeClr>
              </a:solidFill>
            </a:endParaRPr>
          </a:p>
        </p:txBody>
      </p:sp>
    </p:spTree>
    <p:extLst>
      <p:ext uri="{BB962C8B-B14F-4D97-AF65-F5344CB8AC3E}">
        <p14:creationId xmlns:p14="http://schemas.microsoft.com/office/powerpoint/2010/main" val="4159089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3" name="標題 2"/>
          <p:cNvSpPr>
            <a:spLocks noGrp="1"/>
          </p:cNvSpPr>
          <p:nvPr>
            <p:ph type="ctrTitle"/>
          </p:nvPr>
        </p:nvSpPr>
        <p:spPr>
          <a:xfrm>
            <a:off x="1065214" y="1828800"/>
            <a:ext cx="8229600" cy="2895600"/>
          </a:xfrm>
        </p:spPr>
        <p:txBody>
          <a:bodyPr rtlCol="0">
            <a:normAutofit fontScale="90000"/>
          </a:bodyPr>
          <a:lstStyle/>
          <a:p>
            <a:pPr>
              <a:lnSpc>
                <a:spcPct val="150000"/>
              </a:lnSpc>
            </a:pPr>
            <a:r>
              <a:rPr lang="en-US" altLang="zh-TW" b="1" dirty="0" err="1" smtClean="0">
                <a:solidFill>
                  <a:schemeClr val="bg2">
                    <a:lumMod val="75000"/>
                    <a:lumOff val="25000"/>
                  </a:schemeClr>
                </a:solidFill>
              </a:rPr>
              <a:t>Nobita’s</a:t>
            </a:r>
            <a:r>
              <a:rPr lang="en-US" altLang="zh-TW" b="1" dirty="0" smtClean="0">
                <a:solidFill>
                  <a:schemeClr val="bg2">
                    <a:lumMod val="75000"/>
                    <a:lumOff val="25000"/>
                  </a:schemeClr>
                </a:solidFill>
              </a:rPr>
              <a:t> </a:t>
            </a:r>
            <a:r>
              <a:rPr lang="en-US" altLang="zh-TW" b="1" dirty="0">
                <a:solidFill>
                  <a:schemeClr val="bg2">
                    <a:lumMod val="75000"/>
                    <a:lumOff val="25000"/>
                  </a:schemeClr>
                </a:solidFill>
              </a:rPr>
              <a:t>Room</a:t>
            </a:r>
            <a:r>
              <a:rPr lang="zh-TW" altLang="en-US" b="1" dirty="0">
                <a:solidFill>
                  <a:schemeClr val="bg2">
                    <a:lumMod val="75000"/>
                    <a:lumOff val="25000"/>
                  </a:schemeClr>
                </a:solidFill>
              </a:rPr>
              <a:t> 介紹</a:t>
            </a:r>
            <a:endParaRPr lang="zh-TW" altLang="en-US" b="1" dirty="0">
              <a:solidFill>
                <a:srgbClr val="C00000"/>
              </a:solidFill>
            </a:endParaRPr>
          </a:p>
        </p:txBody>
      </p:sp>
    </p:spTree>
    <p:extLst>
      <p:ext uri="{BB962C8B-B14F-4D97-AF65-F5344CB8AC3E}">
        <p14:creationId xmlns:p14="http://schemas.microsoft.com/office/powerpoint/2010/main" val="767646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3" name="標題 2"/>
          <p:cNvSpPr>
            <a:spLocks noGrp="1"/>
          </p:cNvSpPr>
          <p:nvPr>
            <p:ph type="ctrTitle"/>
          </p:nvPr>
        </p:nvSpPr>
        <p:spPr>
          <a:xfrm>
            <a:off x="1065214" y="1828800"/>
            <a:ext cx="8229600" cy="2895600"/>
          </a:xfrm>
        </p:spPr>
        <p:txBody>
          <a:bodyPr rtlCol="0">
            <a:normAutofit/>
          </a:bodyPr>
          <a:lstStyle/>
          <a:p>
            <a:pPr>
              <a:lnSpc>
                <a:spcPct val="150000"/>
              </a:lnSpc>
            </a:pPr>
            <a:r>
              <a:rPr lang="en-US" altLang="zh-TW" b="1" dirty="0" err="1">
                <a:solidFill>
                  <a:schemeClr val="bg2">
                    <a:lumMod val="75000"/>
                    <a:lumOff val="25000"/>
                  </a:schemeClr>
                </a:solidFill>
              </a:rPr>
              <a:t>BabylonJs</a:t>
            </a:r>
            <a:r>
              <a:rPr lang="zh-TW" altLang="en-US" b="1" dirty="0">
                <a:solidFill>
                  <a:schemeClr val="bg2">
                    <a:lumMod val="75000"/>
                    <a:lumOff val="25000"/>
                  </a:schemeClr>
                </a:solidFill>
              </a:rPr>
              <a:t> 介紹</a:t>
            </a:r>
            <a:endParaRPr lang="zh-TW" altLang="en-US" b="1" dirty="0">
              <a:solidFill>
                <a:srgbClr val="C00000"/>
              </a:solidFill>
            </a:endParaRPr>
          </a:p>
        </p:txBody>
      </p:sp>
    </p:spTree>
    <p:extLst>
      <p:ext uri="{BB962C8B-B14F-4D97-AF65-F5344CB8AC3E}">
        <p14:creationId xmlns:p14="http://schemas.microsoft.com/office/powerpoint/2010/main" val="711099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r>
              <a:rPr lang="en-US" altLang="zh-TW" b="1" dirty="0" err="1" smtClean="0">
                <a:solidFill>
                  <a:schemeClr val="bg2">
                    <a:lumMod val="75000"/>
                    <a:lumOff val="25000"/>
                  </a:schemeClr>
                </a:solidFill>
              </a:rPr>
              <a:t>Nobita’s</a:t>
            </a:r>
            <a:r>
              <a:rPr lang="en-US" altLang="zh-TW" b="1" dirty="0" smtClean="0">
                <a:solidFill>
                  <a:schemeClr val="bg2">
                    <a:lumMod val="75000"/>
                    <a:lumOff val="25000"/>
                  </a:schemeClr>
                </a:solidFill>
              </a:rPr>
              <a:t> </a:t>
            </a:r>
            <a:r>
              <a:rPr lang="en-US" altLang="zh-TW" b="1" dirty="0">
                <a:solidFill>
                  <a:schemeClr val="bg2">
                    <a:lumMod val="75000"/>
                    <a:lumOff val="25000"/>
                  </a:schemeClr>
                </a:solidFill>
              </a:rPr>
              <a:t>Room —</a:t>
            </a:r>
            <a:r>
              <a:rPr lang="zh-TW" altLang="en-US" b="1" dirty="0">
                <a:solidFill>
                  <a:schemeClr val="bg2">
                    <a:lumMod val="75000"/>
                    <a:lumOff val="25000"/>
                  </a:schemeClr>
                </a:solidFill>
              </a:rPr>
              <a:t> </a:t>
            </a:r>
            <a:r>
              <a:rPr lang="en-US" altLang="zh-TW" b="1" dirty="0">
                <a:solidFill>
                  <a:schemeClr val="bg2">
                    <a:lumMod val="75000"/>
                    <a:lumOff val="25000"/>
                  </a:schemeClr>
                </a:solidFill>
              </a:rPr>
              <a:t>Scenarios(</a:t>
            </a:r>
            <a:r>
              <a:rPr lang="zh-TW" altLang="en-US" b="1" dirty="0">
                <a:solidFill>
                  <a:schemeClr val="bg2">
                    <a:lumMod val="75000"/>
                    <a:lumOff val="25000"/>
                  </a:schemeClr>
                </a:solidFill>
              </a:rPr>
              <a:t>劇本</a:t>
            </a:r>
            <a:r>
              <a:rPr lang="en-US" altLang="zh-TW" b="1" dirty="0">
                <a:solidFill>
                  <a:schemeClr val="bg2">
                    <a:lumMod val="75000"/>
                    <a:lumOff val="25000"/>
                  </a:schemeClr>
                </a:solidFill>
              </a:rPr>
              <a:t>)</a:t>
            </a:r>
            <a:endParaRPr lang="zh-TW" altLang="en-US" b="1" dirty="0">
              <a:solidFill>
                <a:schemeClr val="bg2">
                  <a:lumMod val="75000"/>
                  <a:lumOff val="25000"/>
                </a:schemeClr>
              </a:solidFill>
            </a:endParaRPr>
          </a:p>
        </p:txBody>
      </p:sp>
      <p:sp>
        <p:nvSpPr>
          <p:cNvPr id="6" name="內容預留位置 13">
            <a:extLst>
              <a:ext uri="{FF2B5EF4-FFF2-40B4-BE49-F238E27FC236}">
                <a16:creationId xmlns:a16="http://schemas.microsoft.com/office/drawing/2014/main" id="{0BD06858-F805-45E1-B502-1FDC713FBB6F}"/>
              </a:ext>
            </a:extLst>
          </p:cNvPr>
          <p:cNvSpPr>
            <a:spLocks noGrp="1"/>
          </p:cNvSpPr>
          <p:nvPr>
            <p:ph idx="1"/>
          </p:nvPr>
        </p:nvSpPr>
        <p:spPr>
          <a:xfrm>
            <a:off x="1522413" y="1904999"/>
            <a:ext cx="9540551" cy="4114801"/>
          </a:xfrm>
        </p:spPr>
        <p:txBody>
          <a:bodyPr rtlCol="0"/>
          <a:lstStyle/>
          <a:p>
            <a:pPr rtl="0">
              <a:buClr>
                <a:schemeClr val="bg2">
                  <a:lumMod val="75000"/>
                  <a:lumOff val="25000"/>
                </a:schemeClr>
              </a:buClr>
            </a:pPr>
            <a:r>
              <a:rPr lang="zh-TW" altLang="en-US" b="1" dirty="0" smtClean="0">
                <a:solidFill>
                  <a:schemeClr val="bg2">
                    <a:lumMod val="75000"/>
                    <a:lumOff val="25000"/>
                  </a:schemeClr>
                </a:solidFill>
              </a:rPr>
              <a:t>光</a:t>
            </a:r>
            <a:r>
              <a:rPr lang="zh-TW" altLang="en-US" b="1" dirty="0">
                <a:solidFill>
                  <a:schemeClr val="bg2">
                    <a:lumMod val="75000"/>
                    <a:lumOff val="25000"/>
                  </a:schemeClr>
                </a:solidFill>
              </a:rPr>
              <a:t>明</a:t>
            </a:r>
            <a:r>
              <a:rPr lang="zh-TW" altLang="en-US" b="1" dirty="0" smtClean="0">
                <a:solidFill>
                  <a:schemeClr val="bg2">
                    <a:lumMod val="75000"/>
                    <a:lumOff val="25000"/>
                  </a:schemeClr>
                </a:solidFill>
                <a:latin typeface="Microsoft JhengHei UI" panose="020B0604030504040204" pitchFamily="34" charset="-120"/>
                <a:ea typeface="Microsoft JhengHei UI" panose="020B0604030504040204" pitchFamily="34" charset="-120"/>
              </a:rPr>
              <a:t>是一位大三的資工系學生，他因為網工專案的控制人物做不出來，但</a:t>
            </a:r>
            <a:r>
              <a:rPr lang="en-US" altLang="zh-TW" b="1" dirty="0" smtClean="0">
                <a:solidFill>
                  <a:schemeClr val="bg2">
                    <a:lumMod val="75000"/>
                    <a:lumOff val="25000"/>
                  </a:schemeClr>
                </a:solidFill>
                <a:latin typeface="Microsoft JhengHei UI" panose="020B0604030504040204" pitchFamily="34" charset="-120"/>
                <a:ea typeface="Microsoft JhengHei UI" panose="020B0604030504040204" pitchFamily="34" charset="-120"/>
              </a:rPr>
              <a:t>demo</a:t>
            </a:r>
            <a:r>
              <a:rPr lang="zh-TW" altLang="en-US" b="1" dirty="0" smtClean="0">
                <a:solidFill>
                  <a:schemeClr val="bg2">
                    <a:lumMod val="75000"/>
                    <a:lumOff val="25000"/>
                  </a:schemeClr>
                </a:solidFill>
                <a:latin typeface="Microsoft JhengHei UI" panose="020B0604030504040204" pitchFamily="34" charset="-120"/>
                <a:ea typeface="Microsoft JhengHei UI" panose="020B0604030504040204" pitchFamily="34" charset="-120"/>
              </a:rPr>
              <a:t>日期就是下星期了，他壓力很大，因此他找到了</a:t>
            </a:r>
            <a:r>
              <a:rPr lang="en-US" altLang="zh-TW" b="1" dirty="0" err="1" smtClean="0">
                <a:solidFill>
                  <a:schemeClr val="bg2">
                    <a:lumMod val="75000"/>
                    <a:lumOff val="25000"/>
                  </a:schemeClr>
                </a:solidFill>
                <a:latin typeface="Microsoft JhengHei UI" panose="020B0604030504040204" pitchFamily="34" charset="-120"/>
                <a:ea typeface="Microsoft JhengHei UI" panose="020B0604030504040204" pitchFamily="34" charset="-120"/>
              </a:rPr>
              <a:t>Niobita</a:t>
            </a:r>
            <a:r>
              <a:rPr lang="en-US" altLang="zh-TW" b="1" dirty="0" smtClean="0">
                <a:solidFill>
                  <a:schemeClr val="bg2">
                    <a:lumMod val="75000"/>
                    <a:lumOff val="25000"/>
                  </a:schemeClr>
                </a:solidFill>
                <a:latin typeface="Microsoft JhengHei UI" panose="020B0604030504040204" pitchFamily="34" charset="-120"/>
                <a:ea typeface="Microsoft JhengHei UI" panose="020B0604030504040204" pitchFamily="34" charset="-120"/>
              </a:rPr>
              <a:t> Room</a:t>
            </a:r>
            <a:r>
              <a:rPr lang="zh-TW" altLang="en-US" b="1" dirty="0" smtClean="0">
                <a:solidFill>
                  <a:schemeClr val="bg2">
                    <a:lumMod val="75000"/>
                    <a:lumOff val="25000"/>
                  </a:schemeClr>
                </a:solidFill>
                <a:latin typeface="Microsoft JhengHei UI" panose="020B0604030504040204" pitchFamily="34" charset="-120"/>
                <a:ea typeface="Microsoft JhengHei UI" panose="020B0604030504040204" pitchFamily="34" charset="-120"/>
              </a:rPr>
              <a:t>這個遊戲來洩憤</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869228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522413" y="381000"/>
            <a:ext cx="10836695" cy="1371600"/>
          </a:xfrm>
        </p:spPr>
        <p:txBody>
          <a:bodyPr/>
          <a:lstStyle/>
          <a:p>
            <a:r>
              <a:rPr lang="en-US" altLang="zh-TW" b="1" dirty="0" err="1">
                <a:solidFill>
                  <a:schemeClr val="bg2">
                    <a:lumMod val="75000"/>
                    <a:lumOff val="25000"/>
                  </a:schemeClr>
                </a:solidFill>
              </a:rPr>
              <a:t>Nobita’s</a:t>
            </a:r>
            <a:r>
              <a:rPr lang="en-US" altLang="zh-TW" b="1" dirty="0">
                <a:solidFill>
                  <a:schemeClr val="bg2">
                    <a:lumMod val="75000"/>
                    <a:lumOff val="25000"/>
                  </a:schemeClr>
                </a:solidFill>
              </a:rPr>
              <a:t> Room </a:t>
            </a:r>
            <a:r>
              <a:rPr lang="en-US" altLang="zh-TW" b="1" dirty="0" smtClean="0">
                <a:solidFill>
                  <a:schemeClr val="bg2">
                    <a:lumMod val="75000"/>
                    <a:lumOff val="25000"/>
                  </a:schemeClr>
                </a:solidFill>
              </a:rPr>
              <a:t>—</a:t>
            </a:r>
            <a:r>
              <a:rPr lang="zh-TW" altLang="en-US" b="1" dirty="0" smtClean="0">
                <a:solidFill>
                  <a:schemeClr val="bg2">
                    <a:lumMod val="75000"/>
                    <a:lumOff val="25000"/>
                  </a:schemeClr>
                </a:solidFill>
              </a:rPr>
              <a:t> </a:t>
            </a:r>
            <a:r>
              <a:rPr lang="en-US" altLang="zh-TW" b="1" dirty="0" smtClean="0">
                <a:solidFill>
                  <a:schemeClr val="bg2">
                    <a:lumMod val="75000"/>
                    <a:lumOff val="25000"/>
                  </a:schemeClr>
                </a:solidFill>
              </a:rPr>
              <a:t>Background</a:t>
            </a:r>
            <a:r>
              <a:rPr lang="zh-TW" altLang="en-US" b="1" dirty="0" smtClean="0">
                <a:solidFill>
                  <a:schemeClr val="bg2">
                    <a:lumMod val="75000"/>
                    <a:lumOff val="25000"/>
                  </a:schemeClr>
                </a:solidFill>
              </a:rPr>
              <a:t> </a:t>
            </a:r>
            <a:r>
              <a:rPr lang="en-US" altLang="zh-TW" b="1" dirty="0" smtClean="0">
                <a:solidFill>
                  <a:schemeClr val="bg2">
                    <a:lumMod val="75000"/>
                    <a:lumOff val="25000"/>
                  </a:schemeClr>
                </a:solidFill>
              </a:rPr>
              <a:t>Story(</a:t>
            </a:r>
            <a:r>
              <a:rPr lang="zh-TW" altLang="en-US" b="1" dirty="0" smtClean="0">
                <a:solidFill>
                  <a:schemeClr val="bg2">
                    <a:lumMod val="75000"/>
                    <a:lumOff val="25000"/>
                  </a:schemeClr>
                </a:solidFill>
              </a:rPr>
              <a:t>故事背景</a:t>
            </a:r>
            <a:r>
              <a:rPr lang="en-US" altLang="zh-TW" b="1" dirty="0" smtClean="0">
                <a:solidFill>
                  <a:schemeClr val="bg2">
                    <a:lumMod val="75000"/>
                    <a:lumOff val="25000"/>
                  </a:schemeClr>
                </a:solidFill>
              </a:rPr>
              <a:t>)</a:t>
            </a:r>
            <a:endParaRPr lang="zh-TW" altLang="en-US" dirty="0"/>
          </a:p>
        </p:txBody>
      </p:sp>
      <p:sp>
        <p:nvSpPr>
          <p:cNvPr id="3" name="內容版面配置區 2"/>
          <p:cNvSpPr>
            <a:spLocks noGrp="1"/>
          </p:cNvSpPr>
          <p:nvPr>
            <p:ph idx="1"/>
          </p:nvPr>
        </p:nvSpPr>
        <p:spPr/>
        <p:txBody>
          <a:bodyPr/>
          <a:lstStyle/>
          <a:p>
            <a:r>
              <a:rPr lang="zh-TW" altLang="en-US" b="1" dirty="0">
                <a:solidFill>
                  <a:schemeClr val="bg2">
                    <a:lumMod val="75000"/>
                    <a:lumOff val="25000"/>
                  </a:schemeClr>
                </a:solidFill>
              </a:rPr>
              <a:t>在一個平常的早晨，哆啦</a:t>
            </a:r>
            <a:r>
              <a:rPr lang="en-US" altLang="zh-TW" b="1" dirty="0">
                <a:solidFill>
                  <a:schemeClr val="bg2">
                    <a:lumMod val="75000"/>
                    <a:lumOff val="25000"/>
                  </a:schemeClr>
                </a:solidFill>
              </a:rPr>
              <a:t>A</a:t>
            </a:r>
            <a:r>
              <a:rPr lang="zh-TW" altLang="en-US" b="1" dirty="0">
                <a:solidFill>
                  <a:schemeClr val="bg2">
                    <a:lumMod val="75000"/>
                    <a:lumOff val="25000"/>
                  </a:schemeClr>
                </a:solidFill>
              </a:rPr>
              <a:t>夢從睡夢中醒來，發現自己竟然變小了！原來是大雄的惡作劇，利用縮小燈把自己變小了！哆啦</a:t>
            </a:r>
            <a:r>
              <a:rPr lang="en-US" altLang="zh-TW" b="1" dirty="0">
                <a:solidFill>
                  <a:schemeClr val="bg2">
                    <a:lumMod val="75000"/>
                    <a:lumOff val="25000"/>
                  </a:schemeClr>
                </a:solidFill>
              </a:rPr>
              <a:t>A</a:t>
            </a:r>
            <a:r>
              <a:rPr lang="zh-TW" altLang="en-US" b="1" dirty="0">
                <a:solidFill>
                  <a:schemeClr val="bg2">
                    <a:lumMod val="75000"/>
                    <a:lumOff val="25000"/>
                  </a:schemeClr>
                </a:solidFill>
              </a:rPr>
              <a:t>夢很生氣，雖然身體變小了，</a:t>
            </a:r>
            <a:r>
              <a:rPr lang="zh-TW" altLang="en-US" b="1" strike="sngStrike" dirty="0">
                <a:solidFill>
                  <a:schemeClr val="bg2">
                    <a:lumMod val="75000"/>
                    <a:lumOff val="25000"/>
                  </a:schemeClr>
                </a:solidFill>
              </a:rPr>
              <a:t>但頭腦一樣棒</a:t>
            </a:r>
            <a:r>
              <a:rPr lang="zh-TW" altLang="en-US" b="1" dirty="0">
                <a:solidFill>
                  <a:schemeClr val="bg2">
                    <a:lumMod val="75000"/>
                    <a:lumOff val="25000"/>
                  </a:schemeClr>
                </a:solidFill>
              </a:rPr>
              <a:t>，就像蟻人一樣，擁有常人好幾倍的力氣，他決定，砸毀大雄的房間洩憤！</a:t>
            </a:r>
            <a:endParaRPr lang="en-US" altLang="zh-TW" b="1" dirty="0">
              <a:solidFill>
                <a:schemeClr val="bg2">
                  <a:lumMod val="75000"/>
                  <a:lumOff val="25000"/>
                </a:schemeClr>
              </a:solidFill>
            </a:endParaRPr>
          </a:p>
          <a:p>
            <a:endParaRPr lang="zh-TW" altLang="en-US" dirty="0"/>
          </a:p>
        </p:txBody>
      </p:sp>
    </p:spTree>
    <p:extLst>
      <p:ext uri="{BB962C8B-B14F-4D97-AF65-F5344CB8AC3E}">
        <p14:creationId xmlns:p14="http://schemas.microsoft.com/office/powerpoint/2010/main" val="1903650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381000"/>
            <a:ext cx="10548663" cy="1371600"/>
          </a:xfrm>
        </p:spPr>
        <p:txBody>
          <a:bodyPr rtlCol="0"/>
          <a:lstStyle/>
          <a:p>
            <a:r>
              <a:rPr lang="en-US" altLang="zh-TW" b="1" dirty="0" err="1" smtClean="0">
                <a:solidFill>
                  <a:schemeClr val="bg2">
                    <a:lumMod val="75000"/>
                    <a:lumOff val="25000"/>
                  </a:schemeClr>
                </a:solidFill>
              </a:rPr>
              <a:t>Nobita’s</a:t>
            </a:r>
            <a:r>
              <a:rPr lang="en-US" altLang="zh-TW" b="1" dirty="0" smtClean="0">
                <a:solidFill>
                  <a:schemeClr val="bg2">
                    <a:lumMod val="75000"/>
                    <a:lumOff val="25000"/>
                  </a:schemeClr>
                </a:solidFill>
              </a:rPr>
              <a:t> </a:t>
            </a:r>
            <a:r>
              <a:rPr lang="en-US" altLang="zh-TW" b="1" dirty="0">
                <a:solidFill>
                  <a:schemeClr val="bg2">
                    <a:lumMod val="75000"/>
                    <a:lumOff val="25000"/>
                  </a:schemeClr>
                </a:solidFill>
              </a:rPr>
              <a:t>Room —</a:t>
            </a:r>
            <a:r>
              <a:rPr lang="zh-TW" altLang="en-US" b="1" dirty="0">
                <a:solidFill>
                  <a:schemeClr val="bg2">
                    <a:lumMod val="75000"/>
                    <a:lumOff val="25000"/>
                  </a:schemeClr>
                </a:solidFill>
              </a:rPr>
              <a:t> </a:t>
            </a:r>
            <a:r>
              <a:rPr lang="en-US" altLang="zh-TW" b="1" dirty="0">
                <a:solidFill>
                  <a:schemeClr val="bg2">
                    <a:lumMod val="75000"/>
                    <a:lumOff val="25000"/>
                  </a:schemeClr>
                </a:solidFill>
              </a:rPr>
              <a:t>User Story(</a:t>
            </a:r>
            <a:r>
              <a:rPr lang="zh-TW" altLang="en-US" b="1" dirty="0">
                <a:solidFill>
                  <a:schemeClr val="bg2">
                    <a:lumMod val="75000"/>
                    <a:lumOff val="25000"/>
                  </a:schemeClr>
                </a:solidFill>
              </a:rPr>
              <a:t>系統功能與預估</a:t>
            </a:r>
            <a:r>
              <a:rPr lang="en-US" altLang="zh-TW" b="1" dirty="0">
                <a:solidFill>
                  <a:schemeClr val="bg2">
                    <a:lumMod val="75000"/>
                    <a:lumOff val="25000"/>
                  </a:schemeClr>
                </a:solidFill>
              </a:rPr>
              <a:t>)</a:t>
            </a:r>
            <a:endParaRPr lang="zh-TW" altLang="en-US" b="1" dirty="0">
              <a:solidFill>
                <a:schemeClr val="bg2">
                  <a:lumMod val="75000"/>
                  <a:lumOff val="25000"/>
                </a:schemeClr>
              </a:solidFill>
            </a:endParaRPr>
          </a:p>
        </p:txBody>
      </p:sp>
      <p:graphicFrame>
        <p:nvGraphicFramePr>
          <p:cNvPr id="8" name="表格 7">
            <a:extLst>
              <a:ext uri="{FF2B5EF4-FFF2-40B4-BE49-F238E27FC236}">
                <a16:creationId xmlns:a16="http://schemas.microsoft.com/office/drawing/2014/main" id="{44B7ED3D-89C2-4CA4-94AF-16E7CE31455F}"/>
              </a:ext>
            </a:extLst>
          </p:cNvPr>
          <p:cNvGraphicFramePr>
            <a:graphicFrameLocks noGrp="1"/>
          </p:cNvGraphicFramePr>
          <p:nvPr>
            <p:extLst>
              <p:ext uri="{D42A27DB-BD31-4B8C-83A1-F6EECF244321}">
                <p14:modId xmlns:p14="http://schemas.microsoft.com/office/powerpoint/2010/main" val="4132964781"/>
              </p:ext>
            </p:extLst>
          </p:nvPr>
        </p:nvGraphicFramePr>
        <p:xfrm>
          <a:off x="1522413" y="1752600"/>
          <a:ext cx="10332640" cy="5013178"/>
        </p:xfrm>
        <a:graphic>
          <a:graphicData uri="http://schemas.openxmlformats.org/drawingml/2006/table">
            <a:tbl>
              <a:tblPr>
                <a:tableStyleId>{D7AC3CCA-C797-4891-BE02-D94E43425B78}</a:tableStyleId>
              </a:tblPr>
              <a:tblGrid>
                <a:gridCol w="974639">
                  <a:extLst>
                    <a:ext uri="{9D8B030D-6E8A-4147-A177-3AD203B41FA5}">
                      <a16:colId xmlns:a16="http://schemas.microsoft.com/office/drawing/2014/main" val="2337099079"/>
                    </a:ext>
                  </a:extLst>
                </a:gridCol>
                <a:gridCol w="3026512">
                  <a:extLst>
                    <a:ext uri="{9D8B030D-6E8A-4147-A177-3AD203B41FA5}">
                      <a16:colId xmlns:a16="http://schemas.microsoft.com/office/drawing/2014/main" val="994210885"/>
                    </a:ext>
                  </a:extLst>
                </a:gridCol>
                <a:gridCol w="1377685">
                  <a:extLst>
                    <a:ext uri="{9D8B030D-6E8A-4147-A177-3AD203B41FA5}">
                      <a16:colId xmlns:a16="http://schemas.microsoft.com/office/drawing/2014/main" val="3793226193"/>
                    </a:ext>
                  </a:extLst>
                </a:gridCol>
                <a:gridCol w="1377685">
                  <a:extLst>
                    <a:ext uri="{9D8B030D-6E8A-4147-A177-3AD203B41FA5}">
                      <a16:colId xmlns:a16="http://schemas.microsoft.com/office/drawing/2014/main" val="1888799268"/>
                    </a:ext>
                  </a:extLst>
                </a:gridCol>
                <a:gridCol w="820749">
                  <a:extLst>
                    <a:ext uri="{9D8B030D-6E8A-4147-A177-3AD203B41FA5}">
                      <a16:colId xmlns:a16="http://schemas.microsoft.com/office/drawing/2014/main" val="980277394"/>
                    </a:ext>
                  </a:extLst>
                </a:gridCol>
                <a:gridCol w="1377685">
                  <a:extLst>
                    <a:ext uri="{9D8B030D-6E8A-4147-A177-3AD203B41FA5}">
                      <a16:colId xmlns:a16="http://schemas.microsoft.com/office/drawing/2014/main" val="2362529930"/>
                    </a:ext>
                  </a:extLst>
                </a:gridCol>
                <a:gridCol w="1377685">
                  <a:extLst>
                    <a:ext uri="{9D8B030D-6E8A-4147-A177-3AD203B41FA5}">
                      <a16:colId xmlns:a16="http://schemas.microsoft.com/office/drawing/2014/main" val="1497253420"/>
                    </a:ext>
                  </a:extLst>
                </a:gridCol>
              </a:tblGrid>
              <a:tr h="448026">
                <a:tc>
                  <a:txBody>
                    <a:bodyPr/>
                    <a:lstStyle/>
                    <a:p>
                      <a:pPr algn="ctr" rtl="0" fontAlgn="ctr"/>
                      <a:r>
                        <a:rPr lang="en-US" sz="1300" u="none" strike="noStrike" dirty="0">
                          <a:effectLst/>
                          <a:latin typeface="+mj-ea"/>
                          <a:ea typeface="+mj-ea"/>
                        </a:rPr>
                        <a:t>User Story</a:t>
                      </a:r>
                      <a:br>
                        <a:rPr lang="en-US" sz="1300" u="none" strike="noStrike" dirty="0">
                          <a:effectLst/>
                          <a:latin typeface="+mj-ea"/>
                          <a:ea typeface="+mj-ea"/>
                        </a:rPr>
                      </a:br>
                      <a:r>
                        <a:rPr lang="en-US" sz="1300" u="none" strike="noStrike" dirty="0">
                          <a:effectLst/>
                          <a:latin typeface="+mj-ea"/>
                          <a:ea typeface="+mj-ea"/>
                        </a:rPr>
                        <a:t>ID</a:t>
                      </a:r>
                      <a:endParaRPr lang="en-US" sz="1300" b="0" i="0" u="none" strike="noStrike" dirty="0">
                        <a:solidFill>
                          <a:srgbClr val="000000"/>
                        </a:solidFill>
                        <a:effectLst/>
                        <a:latin typeface="+mj-ea"/>
                        <a:ea typeface="+mj-ea"/>
                      </a:endParaRPr>
                    </a:p>
                  </a:txBody>
                  <a:tcPr marL="3871" marR="3871" marT="3871" marB="23226" anchor="ctr">
                    <a:solidFill>
                      <a:schemeClr val="tx1">
                        <a:lumMod val="50000"/>
                      </a:schemeClr>
                    </a:solidFill>
                  </a:tcPr>
                </a:tc>
                <a:tc>
                  <a:txBody>
                    <a:bodyPr/>
                    <a:lstStyle/>
                    <a:p>
                      <a:pPr algn="ctr" rtl="0" fontAlgn="ctr"/>
                      <a:r>
                        <a:rPr lang="en-US" sz="1300" u="none" strike="noStrike" dirty="0">
                          <a:effectLst/>
                          <a:latin typeface="+mj-ea"/>
                          <a:ea typeface="+mj-ea"/>
                        </a:rPr>
                        <a:t>Backlog Item</a:t>
                      </a:r>
                      <a:endParaRPr lang="en-US" sz="1300" b="0" i="0" u="none" strike="noStrike" dirty="0">
                        <a:solidFill>
                          <a:srgbClr val="000000"/>
                        </a:solidFill>
                        <a:effectLst/>
                        <a:latin typeface="+mj-ea"/>
                        <a:ea typeface="+mj-ea"/>
                      </a:endParaRPr>
                    </a:p>
                  </a:txBody>
                  <a:tcPr marL="3871" marR="3871" marT="3871" marB="23226" anchor="ctr">
                    <a:solidFill>
                      <a:schemeClr val="tx1">
                        <a:lumMod val="50000"/>
                      </a:schemeClr>
                    </a:solidFill>
                  </a:tcPr>
                </a:tc>
                <a:tc>
                  <a:txBody>
                    <a:bodyPr/>
                    <a:lstStyle/>
                    <a:p>
                      <a:pPr algn="ctr" rtl="0" fontAlgn="ctr"/>
                      <a:r>
                        <a:rPr lang="en-US" sz="1300" u="none" strike="noStrike" dirty="0">
                          <a:effectLst/>
                          <a:latin typeface="+mj-ea"/>
                          <a:ea typeface="+mj-ea"/>
                        </a:rPr>
                        <a:t>Task ID</a:t>
                      </a:r>
                      <a:endParaRPr lang="en-US" sz="1300" b="0" i="0" u="none" strike="noStrike" dirty="0">
                        <a:solidFill>
                          <a:srgbClr val="000000"/>
                        </a:solidFill>
                        <a:effectLst/>
                        <a:latin typeface="+mj-ea"/>
                        <a:ea typeface="+mj-ea"/>
                      </a:endParaRPr>
                    </a:p>
                  </a:txBody>
                  <a:tcPr marL="3871" marR="3871" marT="3871" marB="23226" anchor="ctr">
                    <a:solidFill>
                      <a:schemeClr val="tx1">
                        <a:lumMod val="50000"/>
                      </a:schemeClr>
                    </a:solidFill>
                  </a:tcPr>
                </a:tc>
                <a:tc>
                  <a:txBody>
                    <a:bodyPr/>
                    <a:lstStyle/>
                    <a:p>
                      <a:pPr algn="ctr" rtl="0" fontAlgn="ctr"/>
                      <a:r>
                        <a:rPr lang="en-US" sz="1300" u="none" strike="noStrike" dirty="0">
                          <a:effectLst/>
                          <a:latin typeface="+mj-ea"/>
                          <a:ea typeface="+mj-ea"/>
                        </a:rPr>
                        <a:t>Task</a:t>
                      </a:r>
                      <a:endParaRPr lang="en-US" sz="1300" b="0" i="0" u="none" strike="noStrike" dirty="0">
                        <a:solidFill>
                          <a:srgbClr val="000000"/>
                        </a:solidFill>
                        <a:effectLst/>
                        <a:latin typeface="+mj-ea"/>
                        <a:ea typeface="+mj-ea"/>
                      </a:endParaRPr>
                    </a:p>
                  </a:txBody>
                  <a:tcPr marL="3871" marR="3871" marT="3871" marB="23226" anchor="ctr">
                    <a:solidFill>
                      <a:schemeClr val="tx1">
                        <a:lumMod val="50000"/>
                      </a:schemeClr>
                    </a:solidFill>
                  </a:tcPr>
                </a:tc>
                <a:tc>
                  <a:txBody>
                    <a:bodyPr/>
                    <a:lstStyle/>
                    <a:p>
                      <a:pPr algn="ctr" rtl="0" fontAlgn="ctr"/>
                      <a:r>
                        <a:rPr lang="en-US" sz="1300" u="none" strike="noStrike" dirty="0">
                          <a:effectLst/>
                          <a:latin typeface="+mj-ea"/>
                          <a:ea typeface="+mj-ea"/>
                        </a:rPr>
                        <a:t>Priority</a:t>
                      </a:r>
                      <a:endParaRPr lang="en-US" sz="1300" b="0" i="0" u="none" strike="noStrike" dirty="0">
                        <a:solidFill>
                          <a:srgbClr val="000000"/>
                        </a:solidFill>
                        <a:effectLst/>
                        <a:latin typeface="+mj-ea"/>
                        <a:ea typeface="+mj-ea"/>
                      </a:endParaRPr>
                    </a:p>
                  </a:txBody>
                  <a:tcPr marL="3871" marR="3871" marT="3871" marB="23226" anchor="ctr">
                    <a:solidFill>
                      <a:schemeClr val="tx1">
                        <a:lumMod val="50000"/>
                      </a:schemeClr>
                    </a:solidFill>
                  </a:tcPr>
                </a:tc>
                <a:tc>
                  <a:txBody>
                    <a:bodyPr/>
                    <a:lstStyle/>
                    <a:p>
                      <a:pPr algn="ctr" rtl="0" fontAlgn="ctr"/>
                      <a:r>
                        <a:rPr lang="en-US" sz="1300" u="none" strike="noStrike" dirty="0">
                          <a:effectLst/>
                          <a:latin typeface="+mj-ea"/>
                          <a:ea typeface="+mj-ea"/>
                        </a:rPr>
                        <a:t>Estimate</a:t>
                      </a:r>
                      <a:br>
                        <a:rPr lang="en-US" sz="1300" u="none" strike="noStrike" dirty="0">
                          <a:effectLst/>
                          <a:latin typeface="+mj-ea"/>
                          <a:ea typeface="+mj-ea"/>
                        </a:rPr>
                      </a:br>
                      <a:r>
                        <a:rPr lang="en-US" sz="1300" u="none" strike="noStrike" dirty="0">
                          <a:effectLst/>
                          <a:latin typeface="+mj-ea"/>
                          <a:ea typeface="+mj-ea"/>
                        </a:rPr>
                        <a:t>(</a:t>
                      </a:r>
                      <a:r>
                        <a:rPr lang="en-US" sz="1300" u="none" strike="noStrike" dirty="0" err="1">
                          <a:effectLst/>
                          <a:latin typeface="+mj-ea"/>
                          <a:ea typeface="+mj-ea"/>
                        </a:rPr>
                        <a:t>hr</a:t>
                      </a:r>
                      <a:r>
                        <a:rPr lang="en-US" sz="1300" u="none" strike="noStrike" dirty="0">
                          <a:effectLst/>
                          <a:latin typeface="+mj-ea"/>
                          <a:ea typeface="+mj-ea"/>
                        </a:rPr>
                        <a:t>)</a:t>
                      </a:r>
                      <a:endParaRPr lang="en-US" sz="1300" b="0" i="0" u="none" strike="noStrike" dirty="0">
                        <a:solidFill>
                          <a:srgbClr val="000000"/>
                        </a:solidFill>
                        <a:effectLst/>
                        <a:latin typeface="+mj-ea"/>
                        <a:ea typeface="+mj-ea"/>
                      </a:endParaRPr>
                    </a:p>
                  </a:txBody>
                  <a:tcPr marL="3871" marR="3871" marT="3871" marB="23226" anchor="ctr">
                    <a:solidFill>
                      <a:schemeClr val="tx1">
                        <a:lumMod val="50000"/>
                      </a:schemeClr>
                    </a:solidFill>
                  </a:tcPr>
                </a:tc>
                <a:tc>
                  <a:txBody>
                    <a:bodyPr/>
                    <a:lstStyle/>
                    <a:p>
                      <a:pPr algn="ctr" rtl="0" fontAlgn="ctr"/>
                      <a:r>
                        <a:rPr lang="en-US" sz="1300" u="none" strike="noStrike" dirty="0" err="1">
                          <a:effectLst/>
                          <a:latin typeface="+mj-ea"/>
                          <a:ea typeface="+mj-ea"/>
                        </a:rPr>
                        <a:t>Responsi-bility</a:t>
                      </a:r>
                      <a:endParaRPr lang="en-US" sz="1300" b="0" i="0" u="none" strike="noStrike" dirty="0">
                        <a:solidFill>
                          <a:srgbClr val="000000"/>
                        </a:solidFill>
                        <a:effectLst/>
                        <a:latin typeface="+mj-ea"/>
                        <a:ea typeface="+mj-ea"/>
                      </a:endParaRPr>
                    </a:p>
                  </a:txBody>
                  <a:tcPr marL="3871" marR="3871" marT="3871" marB="23226" anchor="ctr">
                    <a:solidFill>
                      <a:schemeClr val="tx1">
                        <a:lumMod val="50000"/>
                      </a:schemeClr>
                    </a:solidFill>
                  </a:tcPr>
                </a:tc>
                <a:extLst>
                  <a:ext uri="{0D108BD9-81ED-4DB2-BD59-A6C34878D82A}">
                    <a16:rowId xmlns:a16="http://schemas.microsoft.com/office/drawing/2014/main" val="2608629795"/>
                  </a:ext>
                </a:extLst>
              </a:tr>
              <a:tr h="683830">
                <a:tc rowSpan="4">
                  <a:txBody>
                    <a:bodyPr/>
                    <a:lstStyle/>
                    <a:p>
                      <a:pPr algn="ctr" rtl="0" fontAlgn="ctr"/>
                      <a:r>
                        <a:rPr lang="en-US" altLang="zh-TW" sz="1300" u="none" strike="noStrike">
                          <a:effectLst/>
                          <a:latin typeface="+mj-ea"/>
                          <a:ea typeface="+mj-ea"/>
                        </a:rPr>
                        <a:t>1</a:t>
                      </a:r>
                      <a:endParaRPr lang="en-US" altLang="zh-TW" sz="1300" b="0" i="0" u="none" strike="noStrike">
                        <a:solidFill>
                          <a:srgbClr val="000000"/>
                        </a:solidFill>
                        <a:effectLst/>
                        <a:latin typeface="+mj-ea"/>
                        <a:ea typeface="+mj-ea"/>
                      </a:endParaRPr>
                    </a:p>
                  </a:txBody>
                  <a:tcPr marL="3871" marR="3871" marT="3871" marB="23226" anchor="ctr"/>
                </a:tc>
                <a:tc rowSpan="4">
                  <a:txBody>
                    <a:bodyPr/>
                    <a:lstStyle/>
                    <a:p>
                      <a:pPr algn="l" rtl="0" fontAlgn="ctr"/>
                      <a:r>
                        <a:rPr lang="zh-TW" altLang="en-US" sz="1300" u="none" strike="noStrike" dirty="0">
                          <a:effectLst/>
                          <a:latin typeface="+mj-ea"/>
                          <a:ea typeface="+mj-ea"/>
                        </a:rPr>
                        <a:t>身為一個使用者，我可以觀看所有遊戲環境內的物品，並控制角色。</a:t>
                      </a:r>
                      <a:endParaRPr lang="zh-TW" altLang="en-US"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1.1</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物件設計</a:t>
                      </a:r>
                      <a:endParaRPr lang="zh-TW" altLang="en-US"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30</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16</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柯俊祺</a:t>
                      </a:r>
                      <a:br>
                        <a:rPr lang="zh-TW" altLang="en-US" sz="1300" u="none" strike="noStrike" dirty="0">
                          <a:effectLst/>
                          <a:latin typeface="+mj-ea"/>
                          <a:ea typeface="+mj-ea"/>
                        </a:rPr>
                      </a:br>
                      <a:r>
                        <a:rPr lang="zh-TW" altLang="en-US" sz="1300" u="none" strike="noStrike" dirty="0">
                          <a:effectLst/>
                          <a:latin typeface="+mj-ea"/>
                          <a:ea typeface="+mj-ea"/>
                        </a:rPr>
                        <a:t>梁誌軒</a:t>
                      </a:r>
                      <a:br>
                        <a:rPr lang="zh-TW" altLang="en-US" sz="1300" u="none" strike="noStrike" dirty="0">
                          <a:effectLst/>
                          <a:latin typeface="+mj-ea"/>
                          <a:ea typeface="+mj-ea"/>
                        </a:rPr>
                      </a:br>
                      <a:r>
                        <a:rPr lang="zh-TW" altLang="en-US" sz="1300" u="none" strike="noStrike" dirty="0">
                          <a:effectLst/>
                          <a:latin typeface="+mj-ea"/>
                          <a:ea typeface="+mj-ea"/>
                        </a:rPr>
                        <a:t>吳岳霖</a:t>
                      </a:r>
                      <a:endParaRPr lang="zh-TW" altLang="en-US" sz="1300" b="0" i="0" u="none" strike="noStrike" dirty="0">
                        <a:solidFill>
                          <a:srgbClr val="000000"/>
                        </a:solidFill>
                        <a:effectLst/>
                        <a:latin typeface="+mj-ea"/>
                        <a:ea typeface="+mj-ea"/>
                      </a:endParaRPr>
                    </a:p>
                  </a:txBody>
                  <a:tcPr marL="3871" marR="3871" marT="3871" marB="23226" anchor="ctr"/>
                </a:tc>
                <a:extLst>
                  <a:ext uri="{0D108BD9-81ED-4DB2-BD59-A6C34878D82A}">
                    <a16:rowId xmlns:a16="http://schemas.microsoft.com/office/drawing/2014/main" val="3325175820"/>
                  </a:ext>
                </a:extLst>
              </a:tr>
              <a:tr h="240519">
                <a:tc vMerge="1">
                  <a:txBody>
                    <a:bodyPr/>
                    <a:lstStyle/>
                    <a:p>
                      <a:endParaRPr lang="zh-TW" altLang="en-US"/>
                    </a:p>
                  </a:txBody>
                  <a:tcPr/>
                </a:tc>
                <a:tc vMerge="1">
                  <a:txBody>
                    <a:bodyPr/>
                    <a:lstStyle/>
                    <a:p>
                      <a:endParaRPr lang="zh-TW" altLang="en-US"/>
                    </a:p>
                  </a:txBody>
                  <a:tcPr/>
                </a:tc>
                <a:tc>
                  <a:txBody>
                    <a:bodyPr/>
                    <a:lstStyle/>
                    <a:p>
                      <a:pPr algn="ctr" rtl="0" fontAlgn="ctr"/>
                      <a:r>
                        <a:rPr lang="en-US" altLang="zh-TW" sz="1300" u="none" strike="noStrike">
                          <a:effectLst/>
                          <a:latin typeface="+mj-ea"/>
                          <a:ea typeface="+mj-ea"/>
                        </a:rPr>
                        <a:t>1.2</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場景設計</a:t>
                      </a:r>
                      <a:endParaRPr lang="zh-TW" altLang="en-US"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30</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16</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謝侑錦</a:t>
                      </a:r>
                      <a:endParaRPr lang="zh-TW" altLang="en-US" sz="1300" b="0" i="0" u="none" strike="noStrike" dirty="0">
                        <a:solidFill>
                          <a:srgbClr val="000000"/>
                        </a:solidFill>
                        <a:effectLst/>
                        <a:latin typeface="+mj-ea"/>
                        <a:ea typeface="+mj-ea"/>
                      </a:endParaRPr>
                    </a:p>
                  </a:txBody>
                  <a:tcPr marL="3871" marR="3871" marT="3871" marB="23226" anchor="ctr"/>
                </a:tc>
                <a:extLst>
                  <a:ext uri="{0D108BD9-81ED-4DB2-BD59-A6C34878D82A}">
                    <a16:rowId xmlns:a16="http://schemas.microsoft.com/office/drawing/2014/main" val="2830645801"/>
                  </a:ext>
                </a:extLst>
              </a:tr>
              <a:tr h="459817">
                <a:tc vMerge="1">
                  <a:txBody>
                    <a:bodyPr/>
                    <a:lstStyle/>
                    <a:p>
                      <a:endParaRPr lang="zh-TW" altLang="en-US"/>
                    </a:p>
                  </a:txBody>
                  <a:tcPr/>
                </a:tc>
                <a:tc vMerge="1">
                  <a:txBody>
                    <a:bodyPr/>
                    <a:lstStyle/>
                    <a:p>
                      <a:endParaRPr lang="zh-TW" altLang="en-US"/>
                    </a:p>
                  </a:txBody>
                  <a:tcPr/>
                </a:tc>
                <a:tc>
                  <a:txBody>
                    <a:bodyPr/>
                    <a:lstStyle/>
                    <a:p>
                      <a:pPr algn="ctr" rtl="0" fontAlgn="ctr"/>
                      <a:r>
                        <a:rPr lang="en-US" altLang="zh-TW" sz="1300" u="none" strike="noStrike" dirty="0">
                          <a:effectLst/>
                          <a:latin typeface="+mj-ea"/>
                          <a:ea typeface="+mj-ea"/>
                        </a:rPr>
                        <a:t>1.3</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a:effectLst/>
                          <a:latin typeface="+mj-ea"/>
                          <a:ea typeface="+mj-ea"/>
                        </a:rPr>
                        <a:t>角色控制設計</a:t>
                      </a:r>
                      <a:endParaRPr lang="zh-TW" altLang="en-US" sz="1300" b="0" i="0" u="none" strike="noStrike">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30</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16</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陳柏宇</a:t>
                      </a:r>
                      <a:br>
                        <a:rPr lang="zh-TW" altLang="en-US" sz="1300" u="none" strike="noStrike" dirty="0">
                          <a:effectLst/>
                          <a:latin typeface="+mj-ea"/>
                          <a:ea typeface="+mj-ea"/>
                        </a:rPr>
                      </a:br>
                      <a:r>
                        <a:rPr lang="zh-TW" altLang="en-US" sz="1300" u="none" strike="noStrike" dirty="0">
                          <a:effectLst/>
                          <a:latin typeface="+mj-ea"/>
                          <a:ea typeface="+mj-ea"/>
                        </a:rPr>
                        <a:t>吳光明</a:t>
                      </a:r>
                      <a:endParaRPr lang="zh-TW" altLang="en-US" sz="1300" b="0" i="0" u="none" strike="noStrike" dirty="0">
                        <a:solidFill>
                          <a:srgbClr val="000000"/>
                        </a:solidFill>
                        <a:effectLst/>
                        <a:latin typeface="+mj-ea"/>
                        <a:ea typeface="+mj-ea"/>
                      </a:endParaRPr>
                    </a:p>
                  </a:txBody>
                  <a:tcPr marL="3871" marR="3871" marT="3871" marB="23226" anchor="ctr"/>
                </a:tc>
                <a:extLst>
                  <a:ext uri="{0D108BD9-81ED-4DB2-BD59-A6C34878D82A}">
                    <a16:rowId xmlns:a16="http://schemas.microsoft.com/office/drawing/2014/main" val="2531751431"/>
                  </a:ext>
                </a:extLst>
              </a:tr>
              <a:tr h="240519">
                <a:tc vMerge="1">
                  <a:txBody>
                    <a:bodyPr/>
                    <a:lstStyle/>
                    <a:p>
                      <a:endParaRPr lang="zh-TW" altLang="en-US"/>
                    </a:p>
                  </a:txBody>
                  <a:tcPr/>
                </a:tc>
                <a:tc vMerge="1">
                  <a:txBody>
                    <a:bodyPr/>
                    <a:lstStyle/>
                    <a:p>
                      <a:endParaRPr lang="zh-TW" altLang="en-US"/>
                    </a:p>
                  </a:txBody>
                  <a:tcPr/>
                </a:tc>
                <a:tc>
                  <a:txBody>
                    <a:bodyPr/>
                    <a:lstStyle/>
                    <a:p>
                      <a:pPr algn="ctr" rtl="0" fontAlgn="ctr"/>
                      <a:r>
                        <a:rPr lang="en-US" altLang="zh-TW" sz="1300" u="none" strike="noStrike">
                          <a:effectLst/>
                          <a:latin typeface="+mj-ea"/>
                          <a:ea typeface="+mj-ea"/>
                        </a:rPr>
                        <a:t>1.4</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a:effectLst/>
                          <a:latin typeface="+mj-ea"/>
                          <a:ea typeface="+mj-ea"/>
                        </a:rPr>
                        <a:t>伺服器架設</a:t>
                      </a:r>
                      <a:endParaRPr lang="zh-TW" altLang="en-US" sz="1300" b="0" i="0" u="none" strike="noStrike">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a:effectLst/>
                          <a:latin typeface="+mj-ea"/>
                          <a:ea typeface="+mj-ea"/>
                        </a:rPr>
                        <a:t>20</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2</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謝侑錦</a:t>
                      </a:r>
                      <a:endParaRPr lang="zh-TW" altLang="en-US" sz="1300" b="0" i="0" u="none" strike="noStrike" dirty="0">
                        <a:solidFill>
                          <a:srgbClr val="000000"/>
                        </a:solidFill>
                        <a:effectLst/>
                        <a:latin typeface="+mj-ea"/>
                        <a:ea typeface="+mj-ea"/>
                      </a:endParaRPr>
                    </a:p>
                  </a:txBody>
                  <a:tcPr marL="3871" marR="3871" marT="3871" marB="23226" anchor="ctr"/>
                </a:tc>
                <a:extLst>
                  <a:ext uri="{0D108BD9-81ED-4DB2-BD59-A6C34878D82A}">
                    <a16:rowId xmlns:a16="http://schemas.microsoft.com/office/drawing/2014/main" val="2190928142"/>
                  </a:ext>
                </a:extLst>
              </a:tr>
              <a:tr h="1556301">
                <a:tc rowSpan="3">
                  <a:txBody>
                    <a:bodyPr/>
                    <a:lstStyle/>
                    <a:p>
                      <a:pPr algn="ctr" rtl="0" fontAlgn="ctr"/>
                      <a:r>
                        <a:rPr lang="en-US" altLang="zh-TW" sz="1300" u="none" strike="noStrike">
                          <a:effectLst/>
                          <a:latin typeface="+mj-ea"/>
                          <a:ea typeface="+mj-ea"/>
                        </a:rPr>
                        <a:t>2</a:t>
                      </a:r>
                      <a:endParaRPr lang="en-US" altLang="zh-TW" sz="1300" b="0" i="0" u="none" strike="noStrike">
                        <a:solidFill>
                          <a:srgbClr val="000000"/>
                        </a:solidFill>
                        <a:effectLst/>
                        <a:latin typeface="+mj-ea"/>
                        <a:ea typeface="+mj-ea"/>
                      </a:endParaRPr>
                    </a:p>
                  </a:txBody>
                  <a:tcPr marL="3871" marR="3871" marT="3871" marB="23226" anchor="ctr"/>
                </a:tc>
                <a:tc rowSpan="3">
                  <a:txBody>
                    <a:bodyPr/>
                    <a:lstStyle/>
                    <a:p>
                      <a:pPr algn="l" rtl="0" fontAlgn="ctr"/>
                      <a:r>
                        <a:rPr lang="zh-TW" altLang="en-US" sz="1300" u="none" strike="noStrike" dirty="0">
                          <a:effectLst/>
                          <a:latin typeface="+mj-ea"/>
                          <a:ea typeface="+mj-ea"/>
                        </a:rPr>
                        <a:t>身為一個使用者，我可以瀏覽遊戲環境並且進行遊戲</a:t>
                      </a:r>
                      <a:r>
                        <a:rPr lang="en-US" altLang="zh-TW" sz="1300" u="none" strike="noStrike" dirty="0">
                          <a:effectLst/>
                          <a:latin typeface="+mj-ea"/>
                          <a:ea typeface="+mj-ea"/>
                        </a:rPr>
                        <a:t>(</a:t>
                      </a:r>
                      <a:r>
                        <a:rPr lang="zh-TW" altLang="en-US" sz="1300" u="none" strike="noStrike" dirty="0">
                          <a:effectLst/>
                          <a:latin typeface="+mj-ea"/>
                          <a:ea typeface="+mj-ea"/>
                        </a:rPr>
                        <a:t>以</a:t>
                      </a:r>
                      <a:r>
                        <a:rPr lang="en-US" altLang="zh-TW" sz="1300" u="none" strike="noStrike" dirty="0">
                          <a:effectLst/>
                          <a:latin typeface="+mj-ea"/>
                          <a:ea typeface="+mj-ea"/>
                        </a:rPr>
                        <a:t>"</a:t>
                      </a:r>
                      <a:r>
                        <a:rPr lang="zh-TW" altLang="en-US" sz="1300" u="none" strike="noStrike" dirty="0">
                          <a:effectLst/>
                          <a:latin typeface="+mj-ea"/>
                          <a:ea typeface="+mj-ea"/>
                        </a:rPr>
                        <a:t>破壞</a:t>
                      </a:r>
                      <a:r>
                        <a:rPr lang="en-US" altLang="zh-TW" sz="1300" u="none" strike="noStrike" dirty="0">
                          <a:effectLst/>
                          <a:latin typeface="+mj-ea"/>
                          <a:ea typeface="+mj-ea"/>
                        </a:rPr>
                        <a:t>"</a:t>
                      </a:r>
                      <a:r>
                        <a:rPr lang="zh-TW" altLang="en-US" sz="1300" u="none" strike="noStrike" dirty="0">
                          <a:effectLst/>
                          <a:latin typeface="+mj-ea"/>
                          <a:ea typeface="+mj-ea"/>
                        </a:rPr>
                        <a:t>遊戲內的道具為目標</a:t>
                      </a:r>
                      <a:r>
                        <a:rPr lang="en-US" altLang="zh-TW" sz="1300" u="none" strike="noStrike" dirty="0">
                          <a:effectLst/>
                          <a:latin typeface="+mj-ea"/>
                          <a:ea typeface="+mj-ea"/>
                        </a:rPr>
                        <a:t>)</a:t>
                      </a:r>
                      <a:r>
                        <a:rPr lang="zh-TW" altLang="en-US" sz="1300" u="none" strike="noStrike" dirty="0">
                          <a:effectLst/>
                          <a:latin typeface="+mj-ea"/>
                          <a:ea typeface="+mj-ea"/>
                        </a:rPr>
                        <a:t>。</a:t>
                      </a:r>
                      <a:endParaRPr lang="zh-TW" altLang="en-US"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2.1</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場景和物件合併</a:t>
                      </a:r>
                      <a:endParaRPr lang="zh-TW" altLang="en-US"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a:effectLst/>
                          <a:latin typeface="+mj-ea"/>
                          <a:ea typeface="+mj-ea"/>
                        </a:rPr>
                        <a:t>20</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16</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謝侑錦</a:t>
                      </a:r>
                      <a:br>
                        <a:rPr lang="zh-TW" altLang="en-US" sz="1300" u="none" strike="noStrike" dirty="0">
                          <a:effectLst/>
                          <a:latin typeface="+mj-ea"/>
                          <a:ea typeface="+mj-ea"/>
                        </a:rPr>
                      </a:br>
                      <a:r>
                        <a:rPr lang="zh-TW" altLang="en-US" sz="1300" u="none" strike="noStrike" dirty="0">
                          <a:effectLst/>
                          <a:latin typeface="+mj-ea"/>
                          <a:ea typeface="+mj-ea"/>
                        </a:rPr>
                        <a:t>柯俊祺</a:t>
                      </a:r>
                      <a:br>
                        <a:rPr lang="zh-TW" altLang="en-US" sz="1300" u="none" strike="noStrike" dirty="0">
                          <a:effectLst/>
                          <a:latin typeface="+mj-ea"/>
                          <a:ea typeface="+mj-ea"/>
                        </a:rPr>
                      </a:br>
                      <a:r>
                        <a:rPr lang="zh-TW" altLang="en-US" sz="1300" u="none" strike="noStrike" dirty="0">
                          <a:effectLst/>
                          <a:latin typeface="+mj-ea"/>
                          <a:ea typeface="+mj-ea"/>
                        </a:rPr>
                        <a:t>梁誌軒</a:t>
                      </a:r>
                      <a:br>
                        <a:rPr lang="zh-TW" altLang="en-US" sz="1300" u="none" strike="noStrike" dirty="0">
                          <a:effectLst/>
                          <a:latin typeface="+mj-ea"/>
                          <a:ea typeface="+mj-ea"/>
                        </a:rPr>
                      </a:br>
                      <a:r>
                        <a:rPr lang="zh-TW" altLang="en-US" sz="1300" u="none" strike="noStrike" dirty="0">
                          <a:effectLst/>
                          <a:latin typeface="+mj-ea"/>
                          <a:ea typeface="+mj-ea"/>
                        </a:rPr>
                        <a:t>吳岳霖</a:t>
                      </a:r>
                      <a:endParaRPr lang="zh-TW" altLang="en-US" sz="1300" b="0" i="0" u="none" strike="noStrike" dirty="0">
                        <a:solidFill>
                          <a:srgbClr val="000000"/>
                        </a:solidFill>
                        <a:effectLst/>
                        <a:latin typeface="+mj-ea"/>
                        <a:ea typeface="+mj-ea"/>
                      </a:endParaRPr>
                    </a:p>
                  </a:txBody>
                  <a:tcPr marL="3871" marR="3871" marT="3871" marB="23226" anchor="ctr"/>
                </a:tc>
                <a:extLst>
                  <a:ext uri="{0D108BD9-81ED-4DB2-BD59-A6C34878D82A}">
                    <a16:rowId xmlns:a16="http://schemas.microsoft.com/office/drawing/2014/main" val="985972932"/>
                  </a:ext>
                </a:extLst>
              </a:tr>
              <a:tr h="683830">
                <a:tc vMerge="1">
                  <a:txBody>
                    <a:bodyPr/>
                    <a:lstStyle/>
                    <a:p>
                      <a:endParaRPr lang="zh-TW" altLang="en-US"/>
                    </a:p>
                  </a:txBody>
                  <a:tcPr/>
                </a:tc>
                <a:tc vMerge="1">
                  <a:txBody>
                    <a:bodyPr/>
                    <a:lstStyle/>
                    <a:p>
                      <a:endParaRPr lang="zh-TW" altLang="en-US"/>
                    </a:p>
                  </a:txBody>
                  <a:tcPr/>
                </a:tc>
                <a:tc>
                  <a:txBody>
                    <a:bodyPr/>
                    <a:lstStyle/>
                    <a:p>
                      <a:pPr algn="ctr" rtl="0" fontAlgn="ctr"/>
                      <a:r>
                        <a:rPr lang="en-US" altLang="zh-TW" sz="1300" u="none" strike="noStrike">
                          <a:effectLst/>
                          <a:latin typeface="+mj-ea"/>
                          <a:ea typeface="+mj-ea"/>
                        </a:rPr>
                        <a:t>2.2</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a:effectLst/>
                          <a:latin typeface="+mj-ea"/>
                          <a:ea typeface="+mj-ea"/>
                        </a:rPr>
                        <a:t>人物和場景合併</a:t>
                      </a:r>
                      <a:endParaRPr lang="zh-TW" altLang="en-US" sz="1300" b="0" i="0" u="none" strike="noStrike">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a:effectLst/>
                          <a:latin typeface="+mj-ea"/>
                          <a:ea typeface="+mj-ea"/>
                        </a:rPr>
                        <a:t>20</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a:effectLst/>
                          <a:latin typeface="+mj-ea"/>
                          <a:ea typeface="+mj-ea"/>
                        </a:rPr>
                        <a:t>16</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陳柏宇</a:t>
                      </a:r>
                      <a:br>
                        <a:rPr lang="zh-TW" altLang="en-US" sz="1300" u="none" strike="noStrike" dirty="0">
                          <a:effectLst/>
                          <a:latin typeface="+mj-ea"/>
                          <a:ea typeface="+mj-ea"/>
                        </a:rPr>
                      </a:br>
                      <a:r>
                        <a:rPr lang="zh-TW" altLang="en-US" sz="1300" u="none" strike="noStrike" dirty="0">
                          <a:effectLst/>
                          <a:latin typeface="+mj-ea"/>
                          <a:ea typeface="+mj-ea"/>
                        </a:rPr>
                        <a:t>吳光明</a:t>
                      </a:r>
                      <a:br>
                        <a:rPr lang="zh-TW" altLang="en-US" sz="1300" u="none" strike="noStrike" dirty="0">
                          <a:effectLst/>
                          <a:latin typeface="+mj-ea"/>
                          <a:ea typeface="+mj-ea"/>
                        </a:rPr>
                      </a:br>
                      <a:r>
                        <a:rPr lang="zh-TW" altLang="en-US" sz="1300" u="none" strike="noStrike" dirty="0">
                          <a:effectLst/>
                          <a:latin typeface="+mj-ea"/>
                          <a:ea typeface="+mj-ea"/>
                        </a:rPr>
                        <a:t>謝侑錦</a:t>
                      </a:r>
                      <a:endParaRPr lang="zh-TW" altLang="en-US" sz="1300" b="0" i="0" u="none" strike="noStrike" dirty="0">
                        <a:solidFill>
                          <a:srgbClr val="000000"/>
                        </a:solidFill>
                        <a:effectLst/>
                        <a:latin typeface="+mj-ea"/>
                        <a:ea typeface="+mj-ea"/>
                      </a:endParaRPr>
                    </a:p>
                  </a:txBody>
                  <a:tcPr marL="3871" marR="3871" marT="3871" marB="23226" anchor="ctr"/>
                </a:tc>
                <a:extLst>
                  <a:ext uri="{0D108BD9-81ED-4DB2-BD59-A6C34878D82A}">
                    <a16:rowId xmlns:a16="http://schemas.microsoft.com/office/drawing/2014/main" val="236919141"/>
                  </a:ext>
                </a:extLst>
              </a:tr>
              <a:tr h="240519">
                <a:tc vMerge="1">
                  <a:txBody>
                    <a:bodyPr/>
                    <a:lstStyle/>
                    <a:p>
                      <a:endParaRPr lang="zh-TW" altLang="en-US"/>
                    </a:p>
                  </a:txBody>
                  <a:tcPr/>
                </a:tc>
                <a:tc vMerge="1">
                  <a:txBody>
                    <a:bodyPr/>
                    <a:lstStyle/>
                    <a:p>
                      <a:endParaRPr lang="zh-TW" altLang="en-US"/>
                    </a:p>
                  </a:txBody>
                  <a:tcPr/>
                </a:tc>
                <a:tc>
                  <a:txBody>
                    <a:bodyPr/>
                    <a:lstStyle/>
                    <a:p>
                      <a:pPr algn="ctr" rtl="0" fontAlgn="ctr"/>
                      <a:r>
                        <a:rPr lang="en-US" altLang="zh-TW" sz="1300" u="none" strike="noStrike">
                          <a:effectLst/>
                          <a:latin typeface="+mj-ea"/>
                          <a:ea typeface="+mj-ea"/>
                        </a:rPr>
                        <a:t>2.3</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a:effectLst/>
                          <a:latin typeface="+mj-ea"/>
                          <a:ea typeface="+mj-ea"/>
                        </a:rPr>
                        <a:t>與後端整合</a:t>
                      </a:r>
                      <a:endParaRPr lang="zh-TW" altLang="en-US" sz="1300" b="0" i="0" u="none" strike="noStrike">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a:effectLst/>
                          <a:latin typeface="+mj-ea"/>
                          <a:ea typeface="+mj-ea"/>
                        </a:rPr>
                        <a:t>20</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a:effectLst/>
                          <a:latin typeface="+mj-ea"/>
                          <a:ea typeface="+mj-ea"/>
                        </a:rPr>
                        <a:t>8</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dirty="0">
                          <a:effectLst/>
                          <a:latin typeface="+mj-ea"/>
                          <a:ea typeface="+mj-ea"/>
                        </a:rPr>
                        <a:t>謝侑錦</a:t>
                      </a:r>
                      <a:endParaRPr lang="zh-TW" altLang="en-US" sz="1300" b="0" i="0" u="none" strike="noStrike" dirty="0">
                        <a:solidFill>
                          <a:srgbClr val="000000"/>
                        </a:solidFill>
                        <a:effectLst/>
                        <a:latin typeface="+mj-ea"/>
                        <a:ea typeface="+mj-ea"/>
                      </a:endParaRPr>
                    </a:p>
                  </a:txBody>
                  <a:tcPr marL="3871" marR="3871" marT="3871" marB="23226" anchor="ctr"/>
                </a:tc>
                <a:extLst>
                  <a:ext uri="{0D108BD9-81ED-4DB2-BD59-A6C34878D82A}">
                    <a16:rowId xmlns:a16="http://schemas.microsoft.com/office/drawing/2014/main" val="1866846590"/>
                  </a:ext>
                </a:extLst>
              </a:tr>
              <a:tr h="459817">
                <a:tc>
                  <a:txBody>
                    <a:bodyPr/>
                    <a:lstStyle/>
                    <a:p>
                      <a:pPr algn="ctr" rtl="0" fontAlgn="ctr"/>
                      <a:r>
                        <a:rPr lang="en-US" altLang="zh-TW" sz="1300" u="none" strike="noStrike">
                          <a:effectLst/>
                          <a:latin typeface="+mj-ea"/>
                          <a:ea typeface="+mj-ea"/>
                        </a:rPr>
                        <a:t>3</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l" rtl="0" fontAlgn="ctr"/>
                      <a:r>
                        <a:rPr lang="zh-TW" altLang="en-US" sz="1300" u="none" strike="noStrike" dirty="0">
                          <a:effectLst/>
                          <a:latin typeface="+mj-ea"/>
                          <a:ea typeface="+mj-ea"/>
                        </a:rPr>
                        <a:t>身為一個使用者，我可以知道遊戲結束後的得分。</a:t>
                      </a:r>
                      <a:endParaRPr lang="zh-TW" altLang="en-US"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a:effectLst/>
                          <a:latin typeface="+mj-ea"/>
                          <a:ea typeface="+mj-ea"/>
                        </a:rPr>
                        <a:t>3.1</a:t>
                      </a:r>
                      <a:endParaRPr lang="en-US" altLang="zh-TW" sz="1300" b="0" i="0" u="none" strike="noStrike">
                        <a:solidFill>
                          <a:srgbClr val="000000"/>
                        </a:solidFill>
                        <a:effectLst/>
                        <a:latin typeface="+mj-ea"/>
                        <a:ea typeface="+mj-ea"/>
                      </a:endParaRPr>
                    </a:p>
                  </a:txBody>
                  <a:tcPr marL="3871" marR="3871" marT="3871" marB="23226" anchor="ctr"/>
                </a:tc>
                <a:tc>
                  <a:txBody>
                    <a:bodyPr/>
                    <a:lstStyle/>
                    <a:p>
                      <a:pPr algn="ctr" rtl="0" fontAlgn="ctr"/>
                      <a:r>
                        <a:rPr lang="zh-TW" altLang="en-US" sz="1300" u="none" strike="noStrike">
                          <a:effectLst/>
                          <a:latin typeface="+mj-ea"/>
                          <a:ea typeface="+mj-ea"/>
                        </a:rPr>
                        <a:t>重構</a:t>
                      </a:r>
                      <a:endParaRPr lang="zh-TW" altLang="en-US" sz="1300" b="0" i="0" u="none" strike="noStrike">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10</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altLang="zh-TW" sz="1300" u="none" strike="noStrike" dirty="0">
                          <a:effectLst/>
                          <a:latin typeface="+mj-ea"/>
                          <a:ea typeface="+mj-ea"/>
                        </a:rPr>
                        <a:t>8</a:t>
                      </a:r>
                      <a:endParaRPr lang="en-US" altLang="zh-TW" sz="1300" b="0" i="0" u="none" strike="noStrike" dirty="0">
                        <a:solidFill>
                          <a:srgbClr val="000000"/>
                        </a:solidFill>
                        <a:effectLst/>
                        <a:latin typeface="+mj-ea"/>
                        <a:ea typeface="+mj-ea"/>
                      </a:endParaRPr>
                    </a:p>
                  </a:txBody>
                  <a:tcPr marL="3871" marR="3871" marT="3871" marB="23226" anchor="ctr"/>
                </a:tc>
                <a:tc>
                  <a:txBody>
                    <a:bodyPr/>
                    <a:lstStyle/>
                    <a:p>
                      <a:pPr algn="ctr" rtl="0" fontAlgn="ctr"/>
                      <a:r>
                        <a:rPr lang="en-US" sz="1300" u="none" strike="noStrike" dirty="0">
                          <a:effectLst/>
                          <a:latin typeface="+mj-ea"/>
                          <a:ea typeface="+mj-ea"/>
                        </a:rPr>
                        <a:t>ALL</a:t>
                      </a:r>
                      <a:endParaRPr lang="en-US" sz="1300" b="0" i="0" u="none" strike="noStrike" dirty="0">
                        <a:solidFill>
                          <a:srgbClr val="000000"/>
                        </a:solidFill>
                        <a:effectLst/>
                        <a:latin typeface="+mj-ea"/>
                        <a:ea typeface="+mj-ea"/>
                      </a:endParaRPr>
                    </a:p>
                  </a:txBody>
                  <a:tcPr marL="3871" marR="3871" marT="3871" marB="23226" anchor="ctr"/>
                </a:tc>
                <a:extLst>
                  <a:ext uri="{0D108BD9-81ED-4DB2-BD59-A6C34878D82A}">
                    <a16:rowId xmlns:a16="http://schemas.microsoft.com/office/drawing/2014/main" val="2480963337"/>
                  </a:ext>
                </a:extLst>
              </a:tr>
            </a:tbl>
          </a:graphicData>
        </a:graphic>
      </p:graphicFrame>
    </p:spTree>
    <p:extLst>
      <p:ext uri="{BB962C8B-B14F-4D97-AF65-F5344CB8AC3E}">
        <p14:creationId xmlns:p14="http://schemas.microsoft.com/office/powerpoint/2010/main" val="3616690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260649"/>
            <a:ext cx="10404647" cy="1644350"/>
          </a:xfrm>
        </p:spPr>
        <p:txBody>
          <a:bodyPr rtlCol="0">
            <a:noAutofit/>
          </a:bodyPr>
          <a:lstStyle/>
          <a:p>
            <a:pPr>
              <a:lnSpc>
                <a:spcPct val="100000"/>
              </a:lnSpc>
            </a:pPr>
            <a:r>
              <a:rPr lang="en-US" altLang="zh-TW" b="1" dirty="0" err="1" smtClean="0">
                <a:solidFill>
                  <a:schemeClr val="bg2">
                    <a:lumMod val="75000"/>
                    <a:lumOff val="25000"/>
                  </a:schemeClr>
                </a:solidFill>
              </a:rPr>
              <a:t>Nobita’s</a:t>
            </a:r>
            <a:r>
              <a:rPr lang="en-US" altLang="zh-TW" b="1" dirty="0" smtClean="0">
                <a:solidFill>
                  <a:schemeClr val="bg2">
                    <a:lumMod val="75000"/>
                    <a:lumOff val="25000"/>
                  </a:schemeClr>
                </a:solidFill>
              </a:rPr>
              <a:t> </a:t>
            </a:r>
            <a:r>
              <a:rPr lang="en-US" altLang="zh-TW" b="1" dirty="0">
                <a:solidFill>
                  <a:schemeClr val="bg2">
                    <a:lumMod val="75000"/>
                    <a:lumOff val="25000"/>
                  </a:schemeClr>
                </a:solidFill>
              </a:rPr>
              <a:t>Room —</a:t>
            </a:r>
            <a:r>
              <a:rPr lang="zh-TW" altLang="en-US" b="1" dirty="0">
                <a:solidFill>
                  <a:schemeClr val="bg2">
                    <a:lumMod val="75000"/>
                    <a:lumOff val="25000"/>
                  </a:schemeClr>
                </a:solidFill>
              </a:rPr>
              <a:t> </a:t>
            </a:r>
            <a:r>
              <a:rPr lang="en-US" altLang="zh-TW" b="1" dirty="0">
                <a:solidFill>
                  <a:schemeClr val="bg2">
                    <a:lumMod val="75000"/>
                    <a:lumOff val="25000"/>
                  </a:schemeClr>
                </a:solidFill>
              </a:rPr>
              <a:t>Function Map</a:t>
            </a:r>
            <a:endParaRPr lang="zh-TW" altLang="en-US" b="1" dirty="0">
              <a:solidFill>
                <a:schemeClr val="bg2">
                  <a:lumMod val="75000"/>
                  <a:lumOff val="25000"/>
                </a:schemeClr>
              </a:solidFill>
            </a:endParaRPr>
          </a:p>
        </p:txBody>
      </p:sp>
      <p:graphicFrame>
        <p:nvGraphicFramePr>
          <p:cNvPr id="25" name="資料庫圖表 24">
            <a:extLst>
              <a:ext uri="{FF2B5EF4-FFF2-40B4-BE49-F238E27FC236}">
                <a16:creationId xmlns:a16="http://schemas.microsoft.com/office/drawing/2014/main" id="{2E9F489D-ADFE-4583-8771-EE39A72D2AD8}"/>
              </a:ext>
            </a:extLst>
          </p:cNvPr>
          <p:cNvGraphicFramePr/>
          <p:nvPr>
            <p:extLst>
              <p:ext uri="{D42A27DB-BD31-4B8C-83A1-F6EECF244321}">
                <p14:modId xmlns:p14="http://schemas.microsoft.com/office/powerpoint/2010/main" val="1843665843"/>
              </p:ext>
            </p:extLst>
          </p:nvPr>
        </p:nvGraphicFramePr>
        <p:xfrm>
          <a:off x="2061964" y="2060848"/>
          <a:ext cx="7488832" cy="46085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9064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260649"/>
            <a:ext cx="10404647" cy="1644350"/>
          </a:xfrm>
        </p:spPr>
        <p:txBody>
          <a:bodyPr rtlCol="0">
            <a:noAutofit/>
          </a:bodyPr>
          <a:lstStyle/>
          <a:p>
            <a:pPr>
              <a:lnSpc>
                <a:spcPct val="100000"/>
              </a:lnSpc>
            </a:pPr>
            <a:r>
              <a:rPr lang="en-US" altLang="zh-TW" b="1" dirty="0" err="1" smtClean="0">
                <a:solidFill>
                  <a:schemeClr val="bg2">
                    <a:lumMod val="75000"/>
                    <a:lumOff val="25000"/>
                  </a:schemeClr>
                </a:solidFill>
              </a:rPr>
              <a:t>Nobita’s</a:t>
            </a:r>
            <a:r>
              <a:rPr lang="en-US" altLang="zh-TW" b="1" dirty="0" smtClean="0">
                <a:solidFill>
                  <a:schemeClr val="bg2">
                    <a:lumMod val="75000"/>
                    <a:lumOff val="25000"/>
                  </a:schemeClr>
                </a:solidFill>
              </a:rPr>
              <a:t> </a:t>
            </a:r>
            <a:r>
              <a:rPr lang="en-US" altLang="zh-TW" b="1" dirty="0">
                <a:solidFill>
                  <a:schemeClr val="bg2">
                    <a:lumMod val="75000"/>
                    <a:lumOff val="25000"/>
                  </a:schemeClr>
                </a:solidFill>
              </a:rPr>
              <a:t>Room —</a:t>
            </a:r>
            <a:r>
              <a:rPr lang="zh-TW" altLang="en-US" b="1" dirty="0">
                <a:solidFill>
                  <a:schemeClr val="bg2">
                    <a:lumMod val="75000"/>
                    <a:lumOff val="25000"/>
                  </a:schemeClr>
                </a:solidFill>
              </a:rPr>
              <a:t> </a:t>
            </a:r>
            <a:r>
              <a:rPr lang="en-US" altLang="zh-TW" b="1" dirty="0">
                <a:solidFill>
                  <a:schemeClr val="bg2">
                    <a:lumMod val="75000"/>
                    <a:lumOff val="25000"/>
                  </a:schemeClr>
                </a:solidFill>
              </a:rPr>
              <a:t>Wireframe</a:t>
            </a:r>
            <a:endParaRPr lang="zh-TW" altLang="en-US" b="1" dirty="0">
              <a:solidFill>
                <a:schemeClr val="bg2">
                  <a:lumMod val="75000"/>
                  <a:lumOff val="25000"/>
                </a:schemeClr>
              </a:solidFill>
            </a:endParaRPr>
          </a:p>
        </p:txBody>
      </p:sp>
      <p:sp>
        <p:nvSpPr>
          <p:cNvPr id="2" name="矩形 1">
            <a:extLst>
              <a:ext uri="{FF2B5EF4-FFF2-40B4-BE49-F238E27FC236}">
                <a16:creationId xmlns:a16="http://schemas.microsoft.com/office/drawing/2014/main" id="{BA04F7BD-DC05-44B0-AB0F-65E3CAC1A34C}"/>
              </a:ext>
            </a:extLst>
          </p:cNvPr>
          <p:cNvSpPr/>
          <p:nvPr/>
        </p:nvSpPr>
        <p:spPr>
          <a:xfrm>
            <a:off x="477788" y="2180076"/>
            <a:ext cx="3419871" cy="1944216"/>
          </a:xfrm>
          <a:prstGeom prst="rect">
            <a:avLst/>
          </a:prstGeom>
          <a:solidFill>
            <a:schemeClr val="tx1">
              <a:lumMod val="85000"/>
            </a:scheme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矩形 5">
            <a:extLst>
              <a:ext uri="{FF2B5EF4-FFF2-40B4-BE49-F238E27FC236}">
                <a16:creationId xmlns:a16="http://schemas.microsoft.com/office/drawing/2014/main" id="{29763813-6564-49C4-A5D0-65B5C6F250A2}"/>
              </a:ext>
            </a:extLst>
          </p:cNvPr>
          <p:cNvSpPr/>
          <p:nvPr/>
        </p:nvSpPr>
        <p:spPr>
          <a:xfrm>
            <a:off x="4150196" y="2180144"/>
            <a:ext cx="3419871" cy="1944216"/>
          </a:xfrm>
          <a:prstGeom prst="rect">
            <a:avLst/>
          </a:prstGeom>
          <a:solidFill>
            <a:schemeClr val="tx1">
              <a:lumMod val="85000"/>
            </a:scheme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a:extLst>
              <a:ext uri="{FF2B5EF4-FFF2-40B4-BE49-F238E27FC236}">
                <a16:creationId xmlns:a16="http://schemas.microsoft.com/office/drawing/2014/main" id="{711A91F0-59E7-4020-BAC5-A34C64B27179}"/>
              </a:ext>
            </a:extLst>
          </p:cNvPr>
          <p:cNvSpPr/>
          <p:nvPr/>
        </p:nvSpPr>
        <p:spPr>
          <a:xfrm>
            <a:off x="479634" y="4399369"/>
            <a:ext cx="3419871" cy="1944216"/>
          </a:xfrm>
          <a:prstGeom prst="rect">
            <a:avLst/>
          </a:prstGeom>
          <a:solidFill>
            <a:schemeClr val="tx1">
              <a:lumMod val="85000"/>
            </a:scheme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7">
            <a:extLst>
              <a:ext uri="{FF2B5EF4-FFF2-40B4-BE49-F238E27FC236}">
                <a16:creationId xmlns:a16="http://schemas.microsoft.com/office/drawing/2014/main" id="{314234AA-D6A7-4ACE-B0F1-2E536043FB58}"/>
              </a:ext>
            </a:extLst>
          </p:cNvPr>
          <p:cNvSpPr/>
          <p:nvPr/>
        </p:nvSpPr>
        <p:spPr>
          <a:xfrm>
            <a:off x="7841827" y="2178863"/>
            <a:ext cx="3419871" cy="1944216"/>
          </a:xfrm>
          <a:prstGeom prst="rect">
            <a:avLst/>
          </a:prstGeom>
          <a:solidFill>
            <a:schemeClr val="tx1">
              <a:lumMod val="85000"/>
            </a:schemeClr>
          </a:solidFill>
          <a:ln>
            <a:solidFill>
              <a:schemeClr val="tx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9" name="矩形 8">
            <a:extLst>
              <a:ext uri="{FF2B5EF4-FFF2-40B4-BE49-F238E27FC236}">
                <a16:creationId xmlns:a16="http://schemas.microsoft.com/office/drawing/2014/main" id="{DA863149-1CBD-4BD2-9663-BF3EF631DC8B}"/>
              </a:ext>
            </a:extLst>
          </p:cNvPr>
          <p:cNvSpPr/>
          <p:nvPr/>
        </p:nvSpPr>
        <p:spPr>
          <a:xfrm>
            <a:off x="4150196" y="4404116"/>
            <a:ext cx="3419871" cy="1944216"/>
          </a:xfrm>
          <a:prstGeom prst="rect">
            <a:avLst/>
          </a:prstGeom>
          <a:solidFill>
            <a:schemeClr val="tx1">
              <a:lumMod val="85000"/>
            </a:scheme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0" name="矩形 9">
            <a:extLst>
              <a:ext uri="{FF2B5EF4-FFF2-40B4-BE49-F238E27FC236}">
                <a16:creationId xmlns:a16="http://schemas.microsoft.com/office/drawing/2014/main" id="{B706D628-012C-48B8-90E3-86B434FE8B5C}"/>
              </a:ext>
            </a:extLst>
          </p:cNvPr>
          <p:cNvSpPr/>
          <p:nvPr/>
        </p:nvSpPr>
        <p:spPr>
          <a:xfrm>
            <a:off x="7833862" y="4399369"/>
            <a:ext cx="3419871" cy="1944216"/>
          </a:xfrm>
          <a:prstGeom prst="rect">
            <a:avLst/>
          </a:prstGeom>
          <a:solidFill>
            <a:schemeClr val="tx1">
              <a:lumMod val="85000"/>
            </a:schemeClr>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矩形 3">
            <a:extLst>
              <a:ext uri="{FF2B5EF4-FFF2-40B4-BE49-F238E27FC236}">
                <a16:creationId xmlns:a16="http://schemas.microsoft.com/office/drawing/2014/main" id="{374F5941-37AD-48D7-9BCB-3AF5198EA369}"/>
              </a:ext>
            </a:extLst>
          </p:cNvPr>
          <p:cNvSpPr/>
          <p:nvPr/>
        </p:nvSpPr>
        <p:spPr>
          <a:xfrm>
            <a:off x="1245991" y="2843787"/>
            <a:ext cx="1872208" cy="64807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bg1"/>
                </a:solidFill>
              </a:rPr>
              <a:t>開始遊戲</a:t>
            </a:r>
          </a:p>
        </p:txBody>
      </p:sp>
      <p:sp>
        <p:nvSpPr>
          <p:cNvPr id="12" name="矩形 11">
            <a:extLst>
              <a:ext uri="{FF2B5EF4-FFF2-40B4-BE49-F238E27FC236}">
                <a16:creationId xmlns:a16="http://schemas.microsoft.com/office/drawing/2014/main" id="{EF99E0A5-21F8-4265-9F70-68C18E283439}"/>
              </a:ext>
            </a:extLst>
          </p:cNvPr>
          <p:cNvSpPr/>
          <p:nvPr/>
        </p:nvSpPr>
        <p:spPr>
          <a:xfrm>
            <a:off x="4294212" y="2348880"/>
            <a:ext cx="3096344" cy="1584176"/>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bg1"/>
                </a:solidFill>
              </a:rPr>
              <a:t>遊戲說明</a:t>
            </a:r>
          </a:p>
        </p:txBody>
      </p:sp>
      <p:sp>
        <p:nvSpPr>
          <p:cNvPr id="14" name="矩形 13">
            <a:extLst>
              <a:ext uri="{FF2B5EF4-FFF2-40B4-BE49-F238E27FC236}">
                <a16:creationId xmlns:a16="http://schemas.microsoft.com/office/drawing/2014/main" id="{3C04D0FD-BAF0-4311-95F7-14304A1FEA72}"/>
              </a:ext>
            </a:extLst>
          </p:cNvPr>
          <p:cNvSpPr/>
          <p:nvPr/>
        </p:nvSpPr>
        <p:spPr>
          <a:xfrm>
            <a:off x="1254430" y="5047441"/>
            <a:ext cx="1872208" cy="648072"/>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dirty="0">
                <a:solidFill>
                  <a:schemeClr val="bg1"/>
                </a:solidFill>
                <a:latin typeface="+mj-ea"/>
                <a:ea typeface="+mj-ea"/>
              </a:rPr>
              <a:t>再玩一次</a:t>
            </a:r>
          </a:p>
        </p:txBody>
      </p:sp>
      <p:cxnSp>
        <p:nvCxnSpPr>
          <p:cNvPr id="17" name="直線單箭頭接點 16">
            <a:extLst>
              <a:ext uri="{FF2B5EF4-FFF2-40B4-BE49-F238E27FC236}">
                <a16:creationId xmlns:a16="http://schemas.microsoft.com/office/drawing/2014/main" id="{2DE954AC-250E-4215-B8EC-731F65C8AE09}"/>
              </a:ext>
            </a:extLst>
          </p:cNvPr>
          <p:cNvCxnSpPr>
            <a:stCxn id="2" idx="3"/>
            <a:endCxn id="6" idx="1"/>
          </p:cNvCxnSpPr>
          <p:nvPr/>
        </p:nvCxnSpPr>
        <p:spPr>
          <a:xfrm>
            <a:off x="3897659" y="3152184"/>
            <a:ext cx="252537" cy="6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直線單箭頭接點 17">
            <a:extLst>
              <a:ext uri="{FF2B5EF4-FFF2-40B4-BE49-F238E27FC236}">
                <a16:creationId xmlns:a16="http://schemas.microsoft.com/office/drawing/2014/main" id="{6F77E527-02AE-4287-BC82-3D696118B1DC}"/>
              </a:ext>
            </a:extLst>
          </p:cNvPr>
          <p:cNvCxnSpPr>
            <a:cxnSpLocks/>
            <a:stCxn id="6" idx="3"/>
            <a:endCxn id="8" idx="1"/>
          </p:cNvCxnSpPr>
          <p:nvPr/>
        </p:nvCxnSpPr>
        <p:spPr>
          <a:xfrm flipV="1">
            <a:off x="7570067" y="3150971"/>
            <a:ext cx="271760" cy="128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直線單箭頭接點 21">
            <a:extLst>
              <a:ext uri="{FF2B5EF4-FFF2-40B4-BE49-F238E27FC236}">
                <a16:creationId xmlns:a16="http://schemas.microsoft.com/office/drawing/2014/main" id="{4361E427-F23A-49F5-8F34-A68143F04B68}"/>
              </a:ext>
            </a:extLst>
          </p:cNvPr>
          <p:cNvCxnSpPr>
            <a:cxnSpLocks/>
          </p:cNvCxnSpPr>
          <p:nvPr/>
        </p:nvCxnSpPr>
        <p:spPr>
          <a:xfrm>
            <a:off x="9543797" y="4124292"/>
            <a:ext cx="0" cy="27507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5" name="直線單箭頭接點 24">
            <a:extLst>
              <a:ext uri="{FF2B5EF4-FFF2-40B4-BE49-F238E27FC236}">
                <a16:creationId xmlns:a16="http://schemas.microsoft.com/office/drawing/2014/main" id="{88C29D01-8352-4FE5-AB39-6CAAD03F096F}"/>
              </a:ext>
            </a:extLst>
          </p:cNvPr>
          <p:cNvCxnSpPr>
            <a:cxnSpLocks/>
            <a:stCxn id="10" idx="1"/>
            <a:endCxn id="9" idx="3"/>
          </p:cNvCxnSpPr>
          <p:nvPr/>
        </p:nvCxnSpPr>
        <p:spPr>
          <a:xfrm flipH="1">
            <a:off x="7570067" y="5371477"/>
            <a:ext cx="263795" cy="474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1" name="直線單箭頭接點 30">
            <a:extLst>
              <a:ext uri="{FF2B5EF4-FFF2-40B4-BE49-F238E27FC236}">
                <a16:creationId xmlns:a16="http://schemas.microsoft.com/office/drawing/2014/main" id="{AD735064-CEFB-4F06-B9FB-AAE4CB9A5EAA}"/>
              </a:ext>
            </a:extLst>
          </p:cNvPr>
          <p:cNvCxnSpPr>
            <a:cxnSpLocks/>
          </p:cNvCxnSpPr>
          <p:nvPr/>
        </p:nvCxnSpPr>
        <p:spPr>
          <a:xfrm flipH="1">
            <a:off x="3899505" y="5366662"/>
            <a:ext cx="263795" cy="474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41" name="群組 40">
            <a:extLst>
              <a:ext uri="{FF2B5EF4-FFF2-40B4-BE49-F238E27FC236}">
                <a16:creationId xmlns:a16="http://schemas.microsoft.com/office/drawing/2014/main" id="{F30EE1F9-D9D4-49A4-9A0A-3AB216062402}"/>
              </a:ext>
            </a:extLst>
          </p:cNvPr>
          <p:cNvGrpSpPr/>
          <p:nvPr/>
        </p:nvGrpSpPr>
        <p:grpSpPr>
          <a:xfrm>
            <a:off x="8005830" y="2933222"/>
            <a:ext cx="1102204" cy="990565"/>
            <a:chOff x="8016544" y="2852936"/>
            <a:chExt cx="1102204" cy="990565"/>
          </a:xfrm>
        </p:grpSpPr>
        <p:sp>
          <p:nvSpPr>
            <p:cNvPr id="35" name="等腰三角形 34">
              <a:extLst>
                <a:ext uri="{FF2B5EF4-FFF2-40B4-BE49-F238E27FC236}">
                  <a16:creationId xmlns:a16="http://schemas.microsoft.com/office/drawing/2014/main" id="{8574EF5A-4914-4086-8F68-276993E0A02D}"/>
                </a:ext>
              </a:extLst>
            </p:cNvPr>
            <p:cNvSpPr/>
            <p:nvPr/>
          </p:nvSpPr>
          <p:spPr>
            <a:xfrm rot="3104258">
              <a:off x="8107136" y="3032829"/>
              <a:ext cx="720080" cy="901264"/>
            </a:xfrm>
            <a:prstGeom prst="triangle">
              <a:avLst/>
            </a:prstGeom>
            <a:solidFill>
              <a:schemeClr val="bg2">
                <a:lumMod val="50000"/>
                <a:lumOff val="50000"/>
              </a:schemeClr>
            </a:solidFill>
            <a:ln>
              <a:solidFill>
                <a:schemeClr val="bg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4" name="橢圓 33">
              <a:extLst>
                <a:ext uri="{FF2B5EF4-FFF2-40B4-BE49-F238E27FC236}">
                  <a16:creationId xmlns:a16="http://schemas.microsoft.com/office/drawing/2014/main" id="{B7674E0D-650C-4F83-9DC5-2893022A161B}"/>
                </a:ext>
              </a:extLst>
            </p:cNvPr>
            <p:cNvSpPr/>
            <p:nvPr/>
          </p:nvSpPr>
          <p:spPr>
            <a:xfrm>
              <a:off x="8470676" y="2852936"/>
              <a:ext cx="648072" cy="587280"/>
            </a:xfrm>
            <a:prstGeom prst="ellipse">
              <a:avLst/>
            </a:prstGeom>
            <a:solidFill>
              <a:schemeClr val="tx1"/>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42" name="群組 41">
            <a:extLst>
              <a:ext uri="{FF2B5EF4-FFF2-40B4-BE49-F238E27FC236}">
                <a16:creationId xmlns:a16="http://schemas.microsoft.com/office/drawing/2014/main" id="{BB62A606-DB38-440A-8C34-22934692C505}"/>
              </a:ext>
            </a:extLst>
          </p:cNvPr>
          <p:cNvGrpSpPr/>
          <p:nvPr/>
        </p:nvGrpSpPr>
        <p:grpSpPr>
          <a:xfrm flipH="1">
            <a:off x="10017006" y="2878245"/>
            <a:ext cx="1102604" cy="1049713"/>
            <a:chOff x="8016544" y="2852936"/>
            <a:chExt cx="1102204" cy="990565"/>
          </a:xfrm>
        </p:grpSpPr>
        <p:sp>
          <p:nvSpPr>
            <p:cNvPr id="43" name="等腰三角形 42">
              <a:extLst>
                <a:ext uri="{FF2B5EF4-FFF2-40B4-BE49-F238E27FC236}">
                  <a16:creationId xmlns:a16="http://schemas.microsoft.com/office/drawing/2014/main" id="{BFEDB2F2-DCA2-4BD8-A7D2-36A1877D65AF}"/>
                </a:ext>
              </a:extLst>
            </p:cNvPr>
            <p:cNvSpPr/>
            <p:nvPr/>
          </p:nvSpPr>
          <p:spPr>
            <a:xfrm rot="3104258">
              <a:off x="8107136" y="3032829"/>
              <a:ext cx="720080" cy="901264"/>
            </a:xfrm>
            <a:prstGeom prst="triangle">
              <a:avLst/>
            </a:prstGeom>
            <a:solidFill>
              <a:schemeClr val="bg2">
                <a:lumMod val="50000"/>
                <a:lumOff val="50000"/>
              </a:schemeClr>
            </a:solidFill>
            <a:ln>
              <a:solidFill>
                <a:schemeClr val="bg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44" name="橢圓 43">
              <a:extLst>
                <a:ext uri="{FF2B5EF4-FFF2-40B4-BE49-F238E27FC236}">
                  <a16:creationId xmlns:a16="http://schemas.microsoft.com/office/drawing/2014/main" id="{56581236-DDB5-4B51-B232-ED32598E2C23}"/>
                </a:ext>
              </a:extLst>
            </p:cNvPr>
            <p:cNvSpPr/>
            <p:nvPr/>
          </p:nvSpPr>
          <p:spPr>
            <a:xfrm>
              <a:off x="8470676" y="2852936"/>
              <a:ext cx="648072" cy="587280"/>
            </a:xfrm>
            <a:prstGeom prst="ellipse">
              <a:avLst/>
            </a:prstGeom>
            <a:solidFill>
              <a:schemeClr val="tx1"/>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grpSp>
        <p:nvGrpSpPr>
          <p:cNvPr id="46" name="群組 45">
            <a:extLst>
              <a:ext uri="{FF2B5EF4-FFF2-40B4-BE49-F238E27FC236}">
                <a16:creationId xmlns:a16="http://schemas.microsoft.com/office/drawing/2014/main" id="{F2FC3D27-B4F7-43DE-8354-05D02FAC1DA6}"/>
              </a:ext>
            </a:extLst>
          </p:cNvPr>
          <p:cNvGrpSpPr/>
          <p:nvPr/>
        </p:nvGrpSpPr>
        <p:grpSpPr>
          <a:xfrm>
            <a:off x="7967984" y="5151203"/>
            <a:ext cx="1102204" cy="990565"/>
            <a:chOff x="8016544" y="2852936"/>
            <a:chExt cx="1102204" cy="990565"/>
          </a:xfrm>
        </p:grpSpPr>
        <p:sp>
          <p:nvSpPr>
            <p:cNvPr id="47" name="等腰三角形 46">
              <a:extLst>
                <a:ext uri="{FF2B5EF4-FFF2-40B4-BE49-F238E27FC236}">
                  <a16:creationId xmlns:a16="http://schemas.microsoft.com/office/drawing/2014/main" id="{F07885EE-9D5F-4EB1-9EE9-6C4A6DD23F46}"/>
                </a:ext>
              </a:extLst>
            </p:cNvPr>
            <p:cNvSpPr/>
            <p:nvPr/>
          </p:nvSpPr>
          <p:spPr>
            <a:xfrm rot="3104258">
              <a:off x="8107136" y="3032829"/>
              <a:ext cx="720080" cy="901264"/>
            </a:xfrm>
            <a:prstGeom prst="triangle">
              <a:avLst/>
            </a:prstGeom>
            <a:solidFill>
              <a:schemeClr val="bg2">
                <a:lumMod val="50000"/>
                <a:lumOff val="50000"/>
              </a:schemeClr>
            </a:solidFill>
            <a:ln>
              <a:solidFill>
                <a:schemeClr val="bg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8" name="橢圓 47">
              <a:extLst>
                <a:ext uri="{FF2B5EF4-FFF2-40B4-BE49-F238E27FC236}">
                  <a16:creationId xmlns:a16="http://schemas.microsoft.com/office/drawing/2014/main" id="{7C301008-F60B-4A9A-ACDC-24350D49ED04}"/>
                </a:ext>
              </a:extLst>
            </p:cNvPr>
            <p:cNvSpPr/>
            <p:nvPr/>
          </p:nvSpPr>
          <p:spPr>
            <a:xfrm>
              <a:off x="8470676" y="2852936"/>
              <a:ext cx="648072" cy="587280"/>
            </a:xfrm>
            <a:prstGeom prst="ellipse">
              <a:avLst/>
            </a:prstGeom>
            <a:solidFill>
              <a:schemeClr val="tx1"/>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49" name="群組 48">
            <a:extLst>
              <a:ext uri="{FF2B5EF4-FFF2-40B4-BE49-F238E27FC236}">
                <a16:creationId xmlns:a16="http://schemas.microsoft.com/office/drawing/2014/main" id="{62443A34-D14C-40A1-9E2F-D5AE6759EED9}"/>
              </a:ext>
            </a:extLst>
          </p:cNvPr>
          <p:cNvGrpSpPr/>
          <p:nvPr/>
        </p:nvGrpSpPr>
        <p:grpSpPr>
          <a:xfrm flipH="1">
            <a:off x="10017006" y="5061768"/>
            <a:ext cx="1102604" cy="1049713"/>
            <a:chOff x="8016544" y="2852936"/>
            <a:chExt cx="1102204" cy="990565"/>
          </a:xfrm>
        </p:grpSpPr>
        <p:sp>
          <p:nvSpPr>
            <p:cNvPr id="50" name="等腰三角形 49">
              <a:extLst>
                <a:ext uri="{FF2B5EF4-FFF2-40B4-BE49-F238E27FC236}">
                  <a16:creationId xmlns:a16="http://schemas.microsoft.com/office/drawing/2014/main" id="{2531FE98-9E75-4E03-81F9-742AAE6CFF0F}"/>
                </a:ext>
              </a:extLst>
            </p:cNvPr>
            <p:cNvSpPr/>
            <p:nvPr/>
          </p:nvSpPr>
          <p:spPr>
            <a:xfrm rot="3104258">
              <a:off x="8107136" y="3032829"/>
              <a:ext cx="720080" cy="901264"/>
            </a:xfrm>
            <a:prstGeom prst="triangle">
              <a:avLst/>
            </a:prstGeom>
            <a:solidFill>
              <a:schemeClr val="bg2">
                <a:lumMod val="50000"/>
                <a:lumOff val="50000"/>
              </a:schemeClr>
            </a:solidFill>
            <a:ln>
              <a:solidFill>
                <a:schemeClr val="bg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51" name="橢圓 50">
              <a:extLst>
                <a:ext uri="{FF2B5EF4-FFF2-40B4-BE49-F238E27FC236}">
                  <a16:creationId xmlns:a16="http://schemas.microsoft.com/office/drawing/2014/main" id="{65F337AE-566C-450E-BF58-6C6001C53869}"/>
                </a:ext>
              </a:extLst>
            </p:cNvPr>
            <p:cNvSpPr/>
            <p:nvPr/>
          </p:nvSpPr>
          <p:spPr>
            <a:xfrm>
              <a:off x="8470676" y="2852936"/>
              <a:ext cx="648072" cy="587280"/>
            </a:xfrm>
            <a:prstGeom prst="ellipse">
              <a:avLst/>
            </a:prstGeom>
            <a:solidFill>
              <a:schemeClr val="tx1"/>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grpSp>
        <p:nvGrpSpPr>
          <p:cNvPr id="53" name="群組 52">
            <a:extLst>
              <a:ext uri="{FF2B5EF4-FFF2-40B4-BE49-F238E27FC236}">
                <a16:creationId xmlns:a16="http://schemas.microsoft.com/office/drawing/2014/main" id="{A0E16C00-BF6F-475C-9E83-5778E2279E8C}"/>
              </a:ext>
            </a:extLst>
          </p:cNvPr>
          <p:cNvGrpSpPr/>
          <p:nvPr/>
        </p:nvGrpSpPr>
        <p:grpSpPr>
          <a:xfrm>
            <a:off x="4266601" y="5161264"/>
            <a:ext cx="1102204" cy="990565"/>
            <a:chOff x="8016544" y="2852936"/>
            <a:chExt cx="1102204" cy="990565"/>
          </a:xfrm>
        </p:grpSpPr>
        <p:sp>
          <p:nvSpPr>
            <p:cNvPr id="54" name="等腰三角形 53">
              <a:extLst>
                <a:ext uri="{FF2B5EF4-FFF2-40B4-BE49-F238E27FC236}">
                  <a16:creationId xmlns:a16="http://schemas.microsoft.com/office/drawing/2014/main" id="{9B5DBE67-5CE5-4EEE-9C94-A4C3DF13E7D1}"/>
                </a:ext>
              </a:extLst>
            </p:cNvPr>
            <p:cNvSpPr/>
            <p:nvPr/>
          </p:nvSpPr>
          <p:spPr>
            <a:xfrm rot="3104258">
              <a:off x="8107136" y="3032829"/>
              <a:ext cx="720080" cy="901264"/>
            </a:xfrm>
            <a:prstGeom prst="triangle">
              <a:avLst/>
            </a:prstGeom>
            <a:solidFill>
              <a:schemeClr val="bg2">
                <a:lumMod val="50000"/>
                <a:lumOff val="50000"/>
              </a:schemeClr>
            </a:solidFill>
            <a:ln>
              <a:solidFill>
                <a:schemeClr val="bg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5" name="橢圓 54">
              <a:extLst>
                <a:ext uri="{FF2B5EF4-FFF2-40B4-BE49-F238E27FC236}">
                  <a16:creationId xmlns:a16="http://schemas.microsoft.com/office/drawing/2014/main" id="{9998CAF8-CECF-47C4-AE8D-E72131153CC8}"/>
                </a:ext>
              </a:extLst>
            </p:cNvPr>
            <p:cNvSpPr/>
            <p:nvPr/>
          </p:nvSpPr>
          <p:spPr>
            <a:xfrm>
              <a:off x="8470676" y="2852936"/>
              <a:ext cx="648072" cy="587280"/>
            </a:xfrm>
            <a:prstGeom prst="ellipse">
              <a:avLst/>
            </a:prstGeom>
            <a:solidFill>
              <a:schemeClr val="tx1"/>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nvGrpSpPr>
          <p:cNvPr id="56" name="群組 55">
            <a:extLst>
              <a:ext uri="{FF2B5EF4-FFF2-40B4-BE49-F238E27FC236}">
                <a16:creationId xmlns:a16="http://schemas.microsoft.com/office/drawing/2014/main" id="{479E1B68-53E9-47BE-8A24-1F8CD64ED454}"/>
              </a:ext>
            </a:extLst>
          </p:cNvPr>
          <p:cNvGrpSpPr/>
          <p:nvPr/>
        </p:nvGrpSpPr>
        <p:grpSpPr>
          <a:xfrm flipH="1">
            <a:off x="6315623" y="5071829"/>
            <a:ext cx="1102604" cy="1049713"/>
            <a:chOff x="8016544" y="2852936"/>
            <a:chExt cx="1102204" cy="990565"/>
          </a:xfrm>
        </p:grpSpPr>
        <p:sp>
          <p:nvSpPr>
            <p:cNvPr id="57" name="等腰三角形 56">
              <a:extLst>
                <a:ext uri="{FF2B5EF4-FFF2-40B4-BE49-F238E27FC236}">
                  <a16:creationId xmlns:a16="http://schemas.microsoft.com/office/drawing/2014/main" id="{6E3A6A7B-1264-44FB-BE23-1E24EFFF2883}"/>
                </a:ext>
              </a:extLst>
            </p:cNvPr>
            <p:cNvSpPr/>
            <p:nvPr/>
          </p:nvSpPr>
          <p:spPr>
            <a:xfrm rot="3104258">
              <a:off x="8107136" y="3032829"/>
              <a:ext cx="720080" cy="901264"/>
            </a:xfrm>
            <a:prstGeom prst="triangle">
              <a:avLst/>
            </a:prstGeom>
            <a:solidFill>
              <a:schemeClr val="bg2">
                <a:lumMod val="50000"/>
                <a:lumOff val="50000"/>
              </a:schemeClr>
            </a:solidFill>
            <a:ln>
              <a:solidFill>
                <a:schemeClr val="bg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58" name="橢圓 57">
              <a:extLst>
                <a:ext uri="{FF2B5EF4-FFF2-40B4-BE49-F238E27FC236}">
                  <a16:creationId xmlns:a16="http://schemas.microsoft.com/office/drawing/2014/main" id="{16B886FE-AA96-48B9-B845-3CBB95852657}"/>
                </a:ext>
              </a:extLst>
            </p:cNvPr>
            <p:cNvSpPr/>
            <p:nvPr/>
          </p:nvSpPr>
          <p:spPr>
            <a:xfrm>
              <a:off x="8470676" y="2852936"/>
              <a:ext cx="648072" cy="587280"/>
            </a:xfrm>
            <a:prstGeom prst="ellipse">
              <a:avLst/>
            </a:prstGeom>
            <a:solidFill>
              <a:schemeClr val="tx1"/>
            </a:solidFill>
            <a:ln>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grpSp>
      <p:sp>
        <p:nvSpPr>
          <p:cNvPr id="59" name="矩形 58">
            <a:extLst>
              <a:ext uri="{FF2B5EF4-FFF2-40B4-BE49-F238E27FC236}">
                <a16:creationId xmlns:a16="http://schemas.microsoft.com/office/drawing/2014/main" id="{CFF0F42B-5FE5-40F4-8070-50B99274C2E2}"/>
              </a:ext>
            </a:extLst>
          </p:cNvPr>
          <p:cNvSpPr/>
          <p:nvPr/>
        </p:nvSpPr>
        <p:spPr>
          <a:xfrm>
            <a:off x="9334772" y="2348880"/>
            <a:ext cx="864096" cy="4320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3" name="矩形 62">
            <a:extLst>
              <a:ext uri="{FF2B5EF4-FFF2-40B4-BE49-F238E27FC236}">
                <a16:creationId xmlns:a16="http://schemas.microsoft.com/office/drawing/2014/main" id="{ED7D6238-818A-4875-AE4E-4759025A5EFE}"/>
              </a:ext>
            </a:extLst>
          </p:cNvPr>
          <p:cNvSpPr/>
          <p:nvPr/>
        </p:nvSpPr>
        <p:spPr>
          <a:xfrm>
            <a:off x="9543797" y="5026865"/>
            <a:ext cx="881704" cy="4320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7" name="矩形 66">
            <a:extLst>
              <a:ext uri="{FF2B5EF4-FFF2-40B4-BE49-F238E27FC236}">
                <a16:creationId xmlns:a16="http://schemas.microsoft.com/office/drawing/2014/main" id="{E7EFEA84-EC44-488D-9B9E-C9F15234BA8B}"/>
              </a:ext>
            </a:extLst>
          </p:cNvPr>
          <p:cNvSpPr/>
          <p:nvPr/>
        </p:nvSpPr>
        <p:spPr>
          <a:xfrm>
            <a:off x="5433919" y="4629720"/>
            <a:ext cx="331354" cy="4320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8" name="矩形 67">
            <a:extLst>
              <a:ext uri="{FF2B5EF4-FFF2-40B4-BE49-F238E27FC236}">
                <a16:creationId xmlns:a16="http://schemas.microsoft.com/office/drawing/2014/main" id="{F121B2BA-88A0-4B73-9B7E-3F060296BFFB}"/>
              </a:ext>
            </a:extLst>
          </p:cNvPr>
          <p:cNvSpPr/>
          <p:nvPr/>
        </p:nvSpPr>
        <p:spPr>
          <a:xfrm>
            <a:off x="5914409" y="4845744"/>
            <a:ext cx="307865" cy="4320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9" name="弧形 68">
            <a:extLst>
              <a:ext uri="{FF2B5EF4-FFF2-40B4-BE49-F238E27FC236}">
                <a16:creationId xmlns:a16="http://schemas.microsoft.com/office/drawing/2014/main" id="{F2D242CA-6001-444A-9938-4C07DA923A63}"/>
              </a:ext>
            </a:extLst>
          </p:cNvPr>
          <p:cNvSpPr/>
          <p:nvPr/>
        </p:nvSpPr>
        <p:spPr>
          <a:xfrm>
            <a:off x="5919031" y="4690204"/>
            <a:ext cx="914400" cy="914400"/>
          </a:xfrm>
          <a:prstGeom prst="arc">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sp>
        <p:nvSpPr>
          <p:cNvPr id="71" name="弧形 70">
            <a:extLst>
              <a:ext uri="{FF2B5EF4-FFF2-40B4-BE49-F238E27FC236}">
                <a16:creationId xmlns:a16="http://schemas.microsoft.com/office/drawing/2014/main" id="{3377CC7C-B2D8-4400-A41F-51E5883E6B45}"/>
              </a:ext>
            </a:extLst>
          </p:cNvPr>
          <p:cNvSpPr/>
          <p:nvPr/>
        </p:nvSpPr>
        <p:spPr>
          <a:xfrm>
            <a:off x="6038937" y="4620178"/>
            <a:ext cx="914400" cy="914400"/>
          </a:xfrm>
          <a:prstGeom prst="arc">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sp>
        <p:nvSpPr>
          <p:cNvPr id="74" name="文字方塊 73">
            <a:extLst>
              <a:ext uri="{FF2B5EF4-FFF2-40B4-BE49-F238E27FC236}">
                <a16:creationId xmlns:a16="http://schemas.microsoft.com/office/drawing/2014/main" id="{467C9522-76B2-4784-9389-6CB57E6E093D}"/>
              </a:ext>
            </a:extLst>
          </p:cNvPr>
          <p:cNvSpPr txBox="1"/>
          <p:nvPr/>
        </p:nvSpPr>
        <p:spPr>
          <a:xfrm>
            <a:off x="6841397" y="4476672"/>
            <a:ext cx="457680" cy="369332"/>
          </a:xfrm>
          <a:prstGeom prst="rect">
            <a:avLst/>
          </a:prstGeom>
          <a:noFill/>
        </p:spPr>
        <p:txBody>
          <a:bodyPr wrap="square" rtlCol="0">
            <a:spAutoFit/>
          </a:bodyPr>
          <a:lstStyle/>
          <a:p>
            <a:r>
              <a:rPr lang="zh-TW" altLang="en-US" dirty="0">
                <a:solidFill>
                  <a:schemeClr val="bg1"/>
                </a:solidFill>
                <a:latin typeface="+mj-ea"/>
                <a:ea typeface="+mj-ea"/>
              </a:rPr>
              <a:t>丟</a:t>
            </a:r>
          </a:p>
        </p:txBody>
      </p:sp>
      <p:sp>
        <p:nvSpPr>
          <p:cNvPr id="75" name="弧形 74">
            <a:extLst>
              <a:ext uri="{FF2B5EF4-FFF2-40B4-BE49-F238E27FC236}">
                <a16:creationId xmlns:a16="http://schemas.microsoft.com/office/drawing/2014/main" id="{DC46EE12-3D4F-42C2-9BAE-05CE9B4A12B8}"/>
              </a:ext>
            </a:extLst>
          </p:cNvPr>
          <p:cNvSpPr/>
          <p:nvPr/>
        </p:nvSpPr>
        <p:spPr>
          <a:xfrm>
            <a:off x="5767810" y="4709613"/>
            <a:ext cx="914400" cy="914400"/>
          </a:xfrm>
          <a:prstGeom prst="arc">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dirty="0"/>
          </a:p>
        </p:txBody>
      </p:sp>
      <p:sp>
        <p:nvSpPr>
          <p:cNvPr id="76" name="文字方塊 75">
            <a:extLst>
              <a:ext uri="{FF2B5EF4-FFF2-40B4-BE49-F238E27FC236}">
                <a16:creationId xmlns:a16="http://schemas.microsoft.com/office/drawing/2014/main" id="{E1A6D425-7BE8-408D-A0FA-801CB5136179}"/>
              </a:ext>
            </a:extLst>
          </p:cNvPr>
          <p:cNvSpPr txBox="1"/>
          <p:nvPr/>
        </p:nvSpPr>
        <p:spPr>
          <a:xfrm>
            <a:off x="5577651" y="5265297"/>
            <a:ext cx="457680" cy="369332"/>
          </a:xfrm>
          <a:prstGeom prst="rect">
            <a:avLst/>
          </a:prstGeom>
          <a:noFill/>
        </p:spPr>
        <p:txBody>
          <a:bodyPr wrap="square" rtlCol="0">
            <a:spAutoFit/>
          </a:bodyPr>
          <a:lstStyle/>
          <a:p>
            <a:r>
              <a:rPr lang="zh-TW" altLang="en-US" dirty="0">
                <a:solidFill>
                  <a:schemeClr val="bg1"/>
                </a:solidFill>
                <a:latin typeface="+mj-ea"/>
                <a:ea typeface="+mj-ea"/>
              </a:rPr>
              <a:t>碎</a:t>
            </a:r>
          </a:p>
        </p:txBody>
      </p:sp>
      <p:sp>
        <p:nvSpPr>
          <p:cNvPr id="77" name="文字方塊 76">
            <a:extLst>
              <a:ext uri="{FF2B5EF4-FFF2-40B4-BE49-F238E27FC236}">
                <a16:creationId xmlns:a16="http://schemas.microsoft.com/office/drawing/2014/main" id="{3616DD33-06D6-4E5C-BFF6-F1E540CA4493}"/>
              </a:ext>
            </a:extLst>
          </p:cNvPr>
          <p:cNvSpPr txBox="1"/>
          <p:nvPr/>
        </p:nvSpPr>
        <p:spPr>
          <a:xfrm>
            <a:off x="9766819" y="4552488"/>
            <a:ext cx="849747" cy="369332"/>
          </a:xfrm>
          <a:prstGeom prst="rect">
            <a:avLst/>
          </a:prstGeom>
          <a:noFill/>
        </p:spPr>
        <p:txBody>
          <a:bodyPr wrap="square" rtlCol="0">
            <a:spAutoFit/>
          </a:bodyPr>
          <a:lstStyle/>
          <a:p>
            <a:r>
              <a:rPr lang="zh-TW" altLang="en-US" dirty="0">
                <a:solidFill>
                  <a:schemeClr val="bg1"/>
                </a:solidFill>
                <a:latin typeface="+mj-ea"/>
                <a:ea typeface="+mj-ea"/>
              </a:rPr>
              <a:t>拿起</a:t>
            </a:r>
          </a:p>
        </p:txBody>
      </p:sp>
    </p:spTree>
    <p:extLst>
      <p:ext uri="{BB962C8B-B14F-4D97-AF65-F5344CB8AC3E}">
        <p14:creationId xmlns:p14="http://schemas.microsoft.com/office/powerpoint/2010/main" val="1735255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3" name="標題 2"/>
          <p:cNvSpPr>
            <a:spLocks noGrp="1"/>
          </p:cNvSpPr>
          <p:nvPr>
            <p:ph type="ctrTitle"/>
          </p:nvPr>
        </p:nvSpPr>
        <p:spPr>
          <a:xfrm>
            <a:off x="1065214" y="1828800"/>
            <a:ext cx="10213774" cy="2895600"/>
          </a:xfrm>
        </p:spPr>
        <p:txBody>
          <a:bodyPr rtlCol="0">
            <a:normAutofit fontScale="90000"/>
          </a:bodyPr>
          <a:lstStyle/>
          <a:p>
            <a:pPr>
              <a:lnSpc>
                <a:spcPct val="150000"/>
              </a:lnSpc>
            </a:pPr>
            <a:r>
              <a:rPr lang="en-US" altLang="zh-TW" b="1" dirty="0" err="1">
                <a:solidFill>
                  <a:schemeClr val="bg2">
                    <a:lumMod val="75000"/>
                    <a:lumOff val="25000"/>
                  </a:schemeClr>
                </a:solidFill>
              </a:rPr>
              <a:t>Nubita’s</a:t>
            </a:r>
            <a:r>
              <a:rPr lang="en-US" altLang="zh-TW" b="1" dirty="0">
                <a:solidFill>
                  <a:schemeClr val="bg2">
                    <a:lumMod val="75000"/>
                    <a:lumOff val="25000"/>
                  </a:schemeClr>
                </a:solidFill>
              </a:rPr>
              <a:t> Room</a:t>
            </a:r>
            <a:r>
              <a:rPr lang="zh-TW" altLang="en-US" b="1" dirty="0">
                <a:solidFill>
                  <a:schemeClr val="bg2">
                    <a:lumMod val="75000"/>
                    <a:lumOff val="25000"/>
                  </a:schemeClr>
                </a:solidFill>
              </a:rPr>
              <a:t> 實機</a:t>
            </a:r>
            <a:r>
              <a:rPr lang="en-US" altLang="zh-TW" b="1" dirty="0" smtClean="0">
                <a:solidFill>
                  <a:schemeClr val="bg2">
                    <a:lumMod val="75000"/>
                    <a:lumOff val="25000"/>
                  </a:schemeClr>
                </a:solidFill>
              </a:rPr>
              <a:t>Demo</a:t>
            </a:r>
            <a:br>
              <a:rPr lang="en-US" altLang="zh-TW" b="1" dirty="0" smtClean="0">
                <a:solidFill>
                  <a:schemeClr val="bg2">
                    <a:lumMod val="75000"/>
                    <a:lumOff val="25000"/>
                  </a:schemeClr>
                </a:solidFill>
              </a:rPr>
            </a:br>
            <a:r>
              <a:rPr lang="en-US" altLang="zh-TW" sz="2700" dirty="0">
                <a:solidFill>
                  <a:srgbClr val="FF0000"/>
                </a:solidFill>
                <a:hlinkClick r:id="rId3"/>
              </a:rPr>
              <a:t>https://you-chin-hsieh.github.io/Nobita_Room</a:t>
            </a:r>
            <a:r>
              <a:rPr lang="en-US" altLang="zh-TW" sz="2700" dirty="0" smtClean="0">
                <a:solidFill>
                  <a:srgbClr val="FF0000"/>
                </a:solidFill>
                <a:hlinkClick r:id="rId3"/>
              </a:rPr>
              <a:t>/</a:t>
            </a:r>
            <a:endParaRPr lang="zh-TW" altLang="en-US" sz="2700" b="1" dirty="0">
              <a:solidFill>
                <a:srgbClr val="FF0000"/>
              </a:solidFill>
            </a:endParaRPr>
          </a:p>
        </p:txBody>
      </p:sp>
    </p:spTree>
    <p:extLst>
      <p:ext uri="{BB962C8B-B14F-4D97-AF65-F5344CB8AC3E}">
        <p14:creationId xmlns:p14="http://schemas.microsoft.com/office/powerpoint/2010/main" val="249523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381000"/>
            <a:ext cx="10476655" cy="1371600"/>
          </a:xfrm>
        </p:spPr>
        <p:txBody>
          <a:bodyPr rtlCol="0"/>
          <a:lstStyle/>
          <a:p>
            <a:pPr rtl="0"/>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效能測試</a:t>
            </a: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a:t>
            </a:r>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jMeter</a:t>
            </a: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pic>
        <p:nvPicPr>
          <p:cNvPr id="4" name="圖片 3">
            <a:extLst>
              <a:ext uri="{FF2B5EF4-FFF2-40B4-BE49-F238E27FC236}">
                <a16:creationId xmlns:a16="http://schemas.microsoft.com/office/drawing/2014/main" id="{6C36D8CF-BC3C-4BE1-B82C-AE71B505468E}"/>
              </a:ext>
            </a:extLst>
          </p:cNvPr>
          <p:cNvPicPr>
            <a:picLocks noChangeAspect="1"/>
          </p:cNvPicPr>
          <p:nvPr/>
        </p:nvPicPr>
        <p:blipFill>
          <a:blip r:embed="rId2"/>
          <a:stretch>
            <a:fillRect/>
          </a:stretch>
        </p:blipFill>
        <p:spPr>
          <a:xfrm>
            <a:off x="236086" y="1844824"/>
            <a:ext cx="11762982" cy="1953295"/>
          </a:xfrm>
          <a:prstGeom prst="rect">
            <a:avLst/>
          </a:prstGeom>
        </p:spPr>
      </p:pic>
    </p:spTree>
    <p:extLst>
      <p:ext uri="{BB962C8B-B14F-4D97-AF65-F5344CB8AC3E}">
        <p14:creationId xmlns:p14="http://schemas.microsoft.com/office/powerpoint/2010/main" val="153579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381000"/>
            <a:ext cx="10476655" cy="1371600"/>
          </a:xfrm>
        </p:spPr>
        <p:txBody>
          <a:bodyPr rtlCol="0"/>
          <a:lstStyle/>
          <a:p>
            <a:pPr rtl="0"/>
            <a:r>
              <a:rPr lang="zh-TW" altLang="en-US" b="1" dirty="0">
                <a:solidFill>
                  <a:schemeClr val="bg2">
                    <a:lumMod val="75000"/>
                    <a:lumOff val="25000"/>
                  </a:schemeClr>
                </a:solidFill>
              </a:rPr>
              <a:t>心得</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sp>
        <p:nvSpPr>
          <p:cNvPr id="6" name="內容預留位置 13">
            <a:extLst>
              <a:ext uri="{FF2B5EF4-FFF2-40B4-BE49-F238E27FC236}">
                <a16:creationId xmlns:a16="http://schemas.microsoft.com/office/drawing/2014/main" id="{D20AEFC3-279E-4ACB-B6DC-4BF8AFAE7118}"/>
              </a:ext>
            </a:extLst>
          </p:cNvPr>
          <p:cNvSpPr>
            <a:spLocks noGrp="1"/>
          </p:cNvSpPr>
          <p:nvPr>
            <p:ph idx="1"/>
          </p:nvPr>
        </p:nvSpPr>
        <p:spPr>
          <a:xfrm>
            <a:off x="1522413" y="1904999"/>
            <a:ext cx="9540551" cy="4114801"/>
          </a:xfrm>
        </p:spPr>
        <p:txBody>
          <a:bodyPr rtlCol="0"/>
          <a:lstStyle/>
          <a:p>
            <a:pPr rtl="0">
              <a:buClr>
                <a:schemeClr val="bg2">
                  <a:lumMod val="75000"/>
                  <a:lumOff val="25000"/>
                </a:schemeClr>
              </a:buClr>
            </a:pPr>
            <a:r>
              <a:rPr lang="en-US" altLang="zh-TW" b="1" dirty="0">
                <a:solidFill>
                  <a:schemeClr val="bg2">
                    <a:lumMod val="75000"/>
                    <a:lumOff val="25000"/>
                  </a:schemeClr>
                </a:solidFill>
              </a:rPr>
              <a:t>Babylon.js</a:t>
            </a:r>
            <a:r>
              <a:rPr lang="zh-TW" altLang="en-US" b="1" dirty="0">
                <a:solidFill>
                  <a:schemeClr val="bg2">
                    <a:lumMod val="75000"/>
                    <a:lumOff val="25000"/>
                  </a:schemeClr>
                </a:solidFill>
              </a:rPr>
              <a:t>比起</a:t>
            </a:r>
            <a:r>
              <a:rPr lang="en-US" altLang="zh-TW" b="1" dirty="0">
                <a:solidFill>
                  <a:schemeClr val="bg2">
                    <a:lumMod val="75000"/>
                    <a:lumOff val="25000"/>
                  </a:schemeClr>
                </a:solidFill>
              </a:rPr>
              <a:t>Three.js</a:t>
            </a:r>
            <a:r>
              <a:rPr lang="zh-TW" altLang="en-US" b="1" dirty="0">
                <a:solidFill>
                  <a:schemeClr val="bg2">
                    <a:lumMod val="75000"/>
                    <a:lumOff val="25000"/>
                  </a:schemeClr>
                </a:solidFill>
              </a:rPr>
              <a:t>等</a:t>
            </a:r>
            <a:r>
              <a:rPr lang="en-US" altLang="zh-TW" b="1" dirty="0" err="1">
                <a:solidFill>
                  <a:schemeClr val="bg2">
                    <a:lumMod val="75000"/>
                    <a:lumOff val="25000"/>
                  </a:schemeClr>
                </a:solidFill>
              </a:rPr>
              <a:t>WebGL</a:t>
            </a:r>
            <a:r>
              <a:rPr lang="zh-TW" altLang="en-US" b="1" dirty="0">
                <a:solidFill>
                  <a:schemeClr val="bg2">
                    <a:lumMod val="75000"/>
                    <a:lumOff val="25000"/>
                  </a:schemeClr>
                </a:solidFill>
              </a:rPr>
              <a:t>相關的框架來說算是資源較少的，以及使用者的數量也明顯比其他框架來的少，感覺他還是正在發展中的框架，但研發團隊十分的認真，幾乎每個問題都會看到研發團隊認真地回答，希望未來可以更容易使用。</a:t>
            </a:r>
            <a:endParaRPr lang="en-US" altLang="zh-TW" b="1" dirty="0">
              <a:solidFill>
                <a:schemeClr val="bg2">
                  <a:lumMod val="75000"/>
                  <a:lumOff val="25000"/>
                </a:schemeClr>
              </a:solidFill>
            </a:endParaRPr>
          </a:p>
        </p:txBody>
      </p:sp>
    </p:spTree>
    <p:extLst>
      <p:ext uri="{BB962C8B-B14F-4D97-AF65-F5344CB8AC3E}">
        <p14:creationId xmlns:p14="http://schemas.microsoft.com/office/powerpoint/2010/main" val="975851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381000"/>
            <a:ext cx="10476655" cy="1371600"/>
          </a:xfrm>
        </p:spPr>
        <p:txBody>
          <a:bodyPr rtlCol="0"/>
          <a:lstStyle/>
          <a:p>
            <a:pPr rtl="0"/>
            <a:r>
              <a:rPr lang="zh-TW" altLang="en-US" b="1" dirty="0">
                <a:solidFill>
                  <a:schemeClr val="bg2">
                    <a:lumMod val="75000"/>
                    <a:lumOff val="25000"/>
                  </a:schemeClr>
                </a:solidFill>
              </a:rPr>
              <a:t>未來展望</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sp>
        <p:nvSpPr>
          <p:cNvPr id="6" name="內容預留位置 13">
            <a:extLst>
              <a:ext uri="{FF2B5EF4-FFF2-40B4-BE49-F238E27FC236}">
                <a16:creationId xmlns:a16="http://schemas.microsoft.com/office/drawing/2014/main" id="{D20AEFC3-279E-4ACB-B6DC-4BF8AFAE7118}"/>
              </a:ext>
            </a:extLst>
          </p:cNvPr>
          <p:cNvSpPr>
            <a:spLocks noGrp="1"/>
          </p:cNvSpPr>
          <p:nvPr>
            <p:ph idx="1"/>
          </p:nvPr>
        </p:nvSpPr>
        <p:spPr>
          <a:xfrm>
            <a:off x="1522413" y="1904999"/>
            <a:ext cx="9540551" cy="4114801"/>
          </a:xfrm>
        </p:spPr>
        <p:txBody>
          <a:bodyPr rtlCol="0"/>
          <a:lstStyle/>
          <a:p>
            <a:pPr rtl="0">
              <a:buClr>
                <a:schemeClr val="bg2">
                  <a:lumMod val="75000"/>
                  <a:lumOff val="25000"/>
                </a:schemeClr>
              </a:buClr>
            </a:pPr>
            <a:r>
              <a:rPr lang="zh-TW" altLang="en-US" b="1" dirty="0">
                <a:solidFill>
                  <a:schemeClr val="bg2">
                    <a:lumMod val="75000"/>
                    <a:lumOff val="25000"/>
                  </a:schemeClr>
                </a:solidFill>
              </a:rPr>
              <a:t>物理引擎的引入</a:t>
            </a:r>
            <a:endParaRPr lang="en-US" altLang="zh-TW" b="1" dirty="0">
              <a:solidFill>
                <a:schemeClr val="bg2">
                  <a:lumMod val="75000"/>
                  <a:lumOff val="25000"/>
                </a:schemeClr>
              </a:solidFill>
            </a:endParaRPr>
          </a:p>
          <a:p>
            <a:pPr rtl="0">
              <a:buClr>
                <a:schemeClr val="bg2">
                  <a:lumMod val="75000"/>
                  <a:lumOff val="25000"/>
                </a:schemeClr>
              </a:buClr>
            </a:pP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道具增加</a:t>
            </a:r>
            <a:endPar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a:p>
            <a:pPr rtl="0">
              <a:buClr>
                <a:schemeClr val="bg2">
                  <a:lumMod val="75000"/>
                  <a:lumOff val="25000"/>
                </a:schemeClr>
              </a:buClr>
            </a:pPr>
            <a:r>
              <a:rPr lang="zh-TW" altLang="en-US" b="1" dirty="0">
                <a:solidFill>
                  <a:schemeClr val="bg2">
                    <a:lumMod val="75000"/>
                    <a:lumOff val="25000"/>
                  </a:schemeClr>
                </a:solidFill>
              </a:rPr>
              <a:t>地圖場景增加</a:t>
            </a:r>
            <a:r>
              <a:rPr lang="en-US" altLang="zh-TW" b="1" dirty="0">
                <a:solidFill>
                  <a:schemeClr val="bg2">
                    <a:lumMod val="75000"/>
                    <a:lumOff val="25000"/>
                  </a:schemeClr>
                </a:solidFill>
              </a:rPr>
              <a:t>(</a:t>
            </a:r>
            <a:r>
              <a:rPr lang="zh-TW" altLang="en-US" b="1" dirty="0">
                <a:solidFill>
                  <a:schemeClr val="bg2">
                    <a:lumMod val="75000"/>
                    <a:lumOff val="25000"/>
                  </a:schemeClr>
                </a:solidFill>
              </a:rPr>
              <a:t>不要全部都是大雄的房間</a:t>
            </a:r>
            <a:r>
              <a:rPr lang="en-US" altLang="zh-TW" b="1" dirty="0">
                <a:solidFill>
                  <a:schemeClr val="bg2">
                    <a:lumMod val="75000"/>
                    <a:lumOff val="25000"/>
                  </a:schemeClr>
                </a:solidFill>
              </a:rPr>
              <a:t>)</a:t>
            </a:r>
          </a:p>
          <a:p>
            <a:pPr rtl="0">
              <a:buClr>
                <a:schemeClr val="bg2">
                  <a:lumMod val="75000"/>
                  <a:lumOff val="25000"/>
                </a:schemeClr>
              </a:buClr>
            </a:pPr>
            <a:r>
              <a:rPr lang="zh-TW" altLang="en-US" b="1" dirty="0">
                <a:solidFill>
                  <a:schemeClr val="bg2">
                    <a:lumMod val="75000"/>
                    <a:lumOff val="25000"/>
                  </a:schemeClr>
                </a:solidFill>
              </a:rPr>
              <a:t>動作增加</a:t>
            </a:r>
            <a:endParaRPr lang="en-US" altLang="zh-TW" b="1" dirty="0">
              <a:solidFill>
                <a:schemeClr val="bg2">
                  <a:lumMod val="75000"/>
                  <a:lumOff val="25000"/>
                </a:schemeClr>
              </a:solidFill>
            </a:endParaRPr>
          </a:p>
          <a:p>
            <a:pPr rtl="0">
              <a:buClr>
                <a:schemeClr val="bg2">
                  <a:lumMod val="75000"/>
                  <a:lumOff val="25000"/>
                </a:schemeClr>
              </a:buClr>
            </a:pPr>
            <a:r>
              <a:rPr lang="zh-TW" altLang="en-US" b="1" dirty="0">
                <a:solidFill>
                  <a:schemeClr val="bg2">
                    <a:lumMod val="75000"/>
                    <a:lumOff val="25000"/>
                  </a:schemeClr>
                </a:solidFill>
              </a:rPr>
              <a:t>音效增加</a:t>
            </a:r>
            <a:endParaRPr lang="en-US" altLang="zh-TW" b="1" dirty="0">
              <a:solidFill>
                <a:schemeClr val="bg2">
                  <a:lumMod val="75000"/>
                  <a:lumOff val="25000"/>
                </a:schemeClr>
              </a:solidFill>
            </a:endParaRPr>
          </a:p>
          <a:p>
            <a:pPr rtl="0">
              <a:buClr>
                <a:schemeClr val="bg2">
                  <a:lumMod val="75000"/>
                  <a:lumOff val="25000"/>
                </a:schemeClr>
              </a:buClr>
            </a:pPr>
            <a:r>
              <a:rPr lang="zh-TW" altLang="en-US" b="1" dirty="0">
                <a:solidFill>
                  <a:schemeClr val="bg2">
                    <a:lumMod val="75000"/>
                    <a:lumOff val="25000"/>
                  </a:schemeClr>
                </a:solidFill>
              </a:rPr>
              <a:t>可以自訂自己的房間</a:t>
            </a:r>
            <a:endParaRPr lang="en-US" altLang="zh-TW" b="1" dirty="0">
              <a:solidFill>
                <a:schemeClr val="bg2">
                  <a:lumMod val="75000"/>
                  <a:lumOff val="25000"/>
                </a:schemeClr>
              </a:solidFill>
            </a:endParaRPr>
          </a:p>
          <a:p>
            <a:pPr rtl="0">
              <a:buClr>
                <a:schemeClr val="bg2">
                  <a:lumMod val="75000"/>
                  <a:lumOff val="25000"/>
                </a:schemeClr>
              </a:buClr>
            </a:pPr>
            <a:r>
              <a:rPr lang="zh-TW" altLang="en-US" b="1" dirty="0">
                <a:solidFill>
                  <a:schemeClr val="bg2">
                    <a:lumMod val="75000"/>
                    <a:lumOff val="25000"/>
                  </a:schemeClr>
                </a:solidFill>
              </a:rPr>
              <a:t>存檔系統</a:t>
            </a:r>
            <a:endParaRPr lang="en-US" altLang="zh-TW" b="1" dirty="0">
              <a:solidFill>
                <a:schemeClr val="bg2">
                  <a:lumMod val="75000"/>
                  <a:lumOff val="25000"/>
                </a:schemeClr>
              </a:solidFill>
            </a:endParaRPr>
          </a:p>
        </p:txBody>
      </p:sp>
    </p:spTree>
    <p:extLst>
      <p:ext uri="{BB962C8B-B14F-4D97-AF65-F5344CB8AC3E}">
        <p14:creationId xmlns:p14="http://schemas.microsoft.com/office/powerpoint/2010/main" val="93869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381000"/>
            <a:ext cx="10476655" cy="1371600"/>
          </a:xfrm>
        </p:spPr>
        <p:txBody>
          <a:bodyPr rtlCol="0"/>
          <a:lstStyle/>
          <a:p>
            <a:pPr rtl="0"/>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資料來源</a:t>
            </a:r>
          </a:p>
        </p:txBody>
      </p:sp>
      <p:sp>
        <p:nvSpPr>
          <p:cNvPr id="6" name="內容預留位置 13">
            <a:extLst>
              <a:ext uri="{FF2B5EF4-FFF2-40B4-BE49-F238E27FC236}">
                <a16:creationId xmlns:a16="http://schemas.microsoft.com/office/drawing/2014/main" id="{BD44B97B-D468-49A1-BD5D-D76A1ABDADD8}"/>
              </a:ext>
            </a:extLst>
          </p:cNvPr>
          <p:cNvSpPr>
            <a:spLocks noGrp="1"/>
          </p:cNvSpPr>
          <p:nvPr>
            <p:ph idx="1"/>
          </p:nvPr>
        </p:nvSpPr>
        <p:spPr>
          <a:xfrm>
            <a:off x="1522413" y="1904999"/>
            <a:ext cx="10476655" cy="4836369"/>
          </a:xfrm>
        </p:spPr>
        <p:txBody>
          <a:bodyPr rtlCol="0">
            <a:normAutofit fontScale="92500" lnSpcReduction="10000"/>
          </a:bodyPr>
          <a:lstStyle/>
          <a:p>
            <a:pPr>
              <a:buClr>
                <a:schemeClr val="bg2">
                  <a:lumMod val="75000"/>
                  <a:lumOff val="25000"/>
                </a:schemeClr>
              </a:buClr>
            </a:pPr>
            <a:r>
              <a:rPr lang="en-US" altLang="zh-TW" b="1" dirty="0">
                <a:solidFill>
                  <a:schemeClr val="bg2">
                    <a:lumMod val="75000"/>
                    <a:lumOff val="25000"/>
                  </a:schemeClr>
                </a:solidFill>
                <a:hlinkClick r:id="rId2"/>
              </a:rPr>
              <a:t>http://www.csdn.net/article/2014-07-07/2820558-babylonjs</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hlinkClick r:id="rId3"/>
              </a:rPr>
              <a:t>https://msdn.microsoft.com/zh-cn/magazine/mt595753.aspx</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hlinkClick r:id="rId4"/>
              </a:rPr>
              <a:t>https://blog.mozilla.com.tw/posts/8853/web-3d-gaming</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hlinkClick r:id="rId5"/>
              </a:rPr>
              <a:t>https://www.eternalcoding.com/?p=323</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hlinkClick r:id="rId6"/>
              </a:rPr>
              <a:t>https://gnn.gamer.com.tw/2/97362.html</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hlinkClick r:id="rId7"/>
              </a:rPr>
              <a:t>http://chinese.vrzone.com/113359/microsoft-work-with-ubisoft-announced-assassin-creed-pirates-for-ie-browser-05212014/</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hlinkClick r:id="rId8"/>
              </a:rPr>
              <a:t>http://race.assassinscreedpirates.com/</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hlinkClick r:id="rId9"/>
              </a:rPr>
              <a:t>https://playground.babylonjs.com/</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hlinkClick r:id="rId10"/>
              </a:rPr>
              <a:t>https://www.tinkercad.com/</a:t>
            </a:r>
            <a:endParaRPr lang="en-US" altLang="zh-TW" b="1" dirty="0">
              <a:solidFill>
                <a:schemeClr val="bg2">
                  <a:lumMod val="75000"/>
                  <a:lumOff val="25000"/>
                </a:schemeClr>
              </a:solidFill>
            </a:endParaRPr>
          </a:p>
          <a:p>
            <a:pPr>
              <a:buClr>
                <a:schemeClr val="bg2">
                  <a:lumMod val="75000"/>
                  <a:lumOff val="25000"/>
                </a:schemeClr>
              </a:buClr>
            </a:pP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584296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pPr rtl="0"/>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技術介紹 </a:t>
            </a: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a:t>
            </a:r>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sp>
        <p:nvSpPr>
          <p:cNvPr id="14" name="內容預留位置 13"/>
          <p:cNvSpPr>
            <a:spLocks noGrp="1"/>
          </p:cNvSpPr>
          <p:nvPr>
            <p:ph idx="1"/>
          </p:nvPr>
        </p:nvSpPr>
        <p:spPr>
          <a:xfrm>
            <a:off x="1522413" y="1904999"/>
            <a:ext cx="9540551" cy="4114801"/>
          </a:xfrm>
        </p:spPr>
        <p:txBody>
          <a:bodyPr rtlCol="0"/>
          <a:lstStyle/>
          <a:p>
            <a:pPr>
              <a:buClr>
                <a:schemeClr val="bg2">
                  <a:lumMod val="75000"/>
                  <a:lumOff val="25000"/>
                </a:schemeClr>
              </a:buClr>
            </a:pPr>
            <a:r>
              <a:rPr lang="en-US" altLang="zh-TW" b="1" dirty="0">
                <a:solidFill>
                  <a:schemeClr val="bg2">
                    <a:lumMod val="75000"/>
                    <a:lumOff val="25000"/>
                  </a:schemeClr>
                </a:solidFill>
              </a:rPr>
              <a:t>Babylon.js</a:t>
            </a:r>
            <a:r>
              <a:rPr lang="zh-TW" altLang="en-US" b="1" dirty="0">
                <a:solidFill>
                  <a:schemeClr val="bg2">
                    <a:lumMod val="75000"/>
                    <a:lumOff val="25000"/>
                  </a:schemeClr>
                </a:solidFill>
              </a:rPr>
              <a:t>是一款基於</a:t>
            </a:r>
            <a:r>
              <a:rPr lang="en-US" altLang="zh-TW" b="1" dirty="0" err="1">
                <a:solidFill>
                  <a:srgbClr val="C00000"/>
                </a:solidFill>
              </a:rPr>
              <a:t>WebGL</a:t>
            </a:r>
            <a:r>
              <a:rPr lang="zh-TW" altLang="en-US" b="1" dirty="0">
                <a:solidFill>
                  <a:schemeClr val="bg2">
                    <a:lumMod val="75000"/>
                    <a:lumOff val="25000"/>
                  </a:schemeClr>
                </a:solidFill>
              </a:rPr>
              <a:t>、</a:t>
            </a:r>
            <a:r>
              <a:rPr lang="en-US" altLang="zh-TW" b="1" dirty="0">
                <a:solidFill>
                  <a:srgbClr val="C00000"/>
                </a:solidFill>
              </a:rPr>
              <a:t>HTML5</a:t>
            </a:r>
            <a:r>
              <a:rPr lang="zh-TW" altLang="en-US" b="1" dirty="0">
                <a:solidFill>
                  <a:schemeClr val="bg2">
                    <a:lumMod val="75000"/>
                    <a:lumOff val="25000"/>
                  </a:schemeClr>
                </a:solidFill>
              </a:rPr>
              <a:t>和</a:t>
            </a:r>
            <a:r>
              <a:rPr lang="en-US" altLang="zh-TW" b="1" dirty="0">
                <a:solidFill>
                  <a:srgbClr val="C00000"/>
                </a:solidFill>
              </a:rPr>
              <a:t>JavaScript</a:t>
            </a:r>
            <a:r>
              <a:rPr lang="zh-TW" altLang="en-US" b="1" dirty="0">
                <a:solidFill>
                  <a:schemeClr val="bg2">
                    <a:lumMod val="75000"/>
                    <a:lumOff val="25000"/>
                  </a:schemeClr>
                </a:solidFill>
              </a:rPr>
              <a:t>的開源</a:t>
            </a:r>
            <a:r>
              <a:rPr lang="en-US" altLang="zh-TW" b="1" dirty="0">
                <a:solidFill>
                  <a:srgbClr val="C00000"/>
                </a:solidFill>
              </a:rPr>
              <a:t>3D</a:t>
            </a:r>
            <a:r>
              <a:rPr lang="zh-TW" altLang="en-US" b="1" dirty="0">
                <a:solidFill>
                  <a:srgbClr val="C00000"/>
                </a:solidFill>
              </a:rPr>
              <a:t>遊戲引擎</a:t>
            </a:r>
            <a:r>
              <a:rPr lang="zh-TW" altLang="en-US" b="1" dirty="0">
                <a:solidFill>
                  <a:schemeClr val="bg2">
                    <a:lumMod val="75000"/>
                    <a:lumOff val="25000"/>
                  </a:schemeClr>
                </a:solidFill>
              </a:rPr>
              <a:t>，由微軟員工</a:t>
            </a:r>
            <a:r>
              <a:rPr lang="en-US" altLang="zh-TW" b="1" dirty="0">
                <a:solidFill>
                  <a:schemeClr val="bg2">
                    <a:lumMod val="75000"/>
                    <a:lumOff val="25000"/>
                  </a:schemeClr>
                </a:solidFill>
              </a:rPr>
              <a:t>David </a:t>
            </a:r>
            <a:r>
              <a:rPr lang="en-US" altLang="zh-TW" b="1" dirty="0" err="1">
                <a:solidFill>
                  <a:schemeClr val="bg2">
                    <a:lumMod val="75000"/>
                    <a:lumOff val="25000"/>
                  </a:schemeClr>
                </a:solidFill>
              </a:rPr>
              <a:t>Catuhe</a:t>
            </a:r>
            <a:r>
              <a:rPr lang="zh-TW" altLang="en-US" b="1" dirty="0">
                <a:solidFill>
                  <a:schemeClr val="bg2">
                    <a:lumMod val="75000"/>
                    <a:lumOff val="25000"/>
                  </a:schemeClr>
                </a:solidFill>
              </a:rPr>
              <a:t>主導開發。</a:t>
            </a:r>
            <a:endParaRPr lang="en-US" altLang="zh-TW" b="1" dirty="0">
              <a:solidFill>
                <a:schemeClr val="bg2">
                  <a:lumMod val="75000"/>
                  <a:lumOff val="25000"/>
                </a:schemeClr>
              </a:solidFill>
            </a:endParaRPr>
          </a:p>
          <a:p>
            <a:pPr>
              <a:buClr>
                <a:schemeClr val="bg2">
                  <a:lumMod val="75000"/>
                  <a:lumOff val="25000"/>
                </a:schemeClr>
              </a:buClr>
            </a:pPr>
            <a:r>
              <a:rPr lang="zh-TW" altLang="en-US" b="1" dirty="0">
                <a:solidFill>
                  <a:schemeClr val="bg2">
                    <a:lumMod val="75000"/>
                    <a:lumOff val="25000"/>
                  </a:schemeClr>
                </a:solidFill>
              </a:rPr>
              <a:t>配合</a:t>
            </a:r>
            <a:r>
              <a:rPr lang="en-US" altLang="zh-TW" b="1" dirty="0">
                <a:solidFill>
                  <a:schemeClr val="bg2">
                    <a:lumMod val="75000"/>
                    <a:lumOff val="25000"/>
                  </a:schemeClr>
                </a:solidFill>
              </a:rPr>
              <a:t>Babylon.js</a:t>
            </a:r>
            <a:r>
              <a:rPr lang="zh-TW" altLang="en-US" b="1" dirty="0">
                <a:solidFill>
                  <a:schemeClr val="bg2">
                    <a:lumMod val="75000"/>
                    <a:lumOff val="25000"/>
                  </a:schemeClr>
                </a:solidFill>
              </a:rPr>
              <a:t>，開發者可以更方便快捷地完成</a:t>
            </a:r>
            <a:r>
              <a:rPr lang="zh-TW" altLang="en-US" b="1" dirty="0">
                <a:solidFill>
                  <a:srgbClr val="C00000"/>
                </a:solidFill>
              </a:rPr>
              <a:t>光線</a:t>
            </a:r>
            <a:r>
              <a:rPr lang="zh-TW" altLang="en-US" b="1" dirty="0">
                <a:solidFill>
                  <a:schemeClr val="bg2">
                    <a:lumMod val="75000"/>
                    <a:lumOff val="25000"/>
                  </a:schemeClr>
                </a:solidFill>
              </a:rPr>
              <a:t>、</a:t>
            </a:r>
            <a:r>
              <a:rPr lang="zh-TW" altLang="en-US" b="1" dirty="0">
                <a:solidFill>
                  <a:srgbClr val="C00000"/>
                </a:solidFill>
              </a:rPr>
              <a:t>紋理</a:t>
            </a:r>
            <a:r>
              <a:rPr lang="zh-TW" altLang="en-US" b="1" dirty="0">
                <a:solidFill>
                  <a:schemeClr val="bg2">
                    <a:lumMod val="75000"/>
                    <a:lumOff val="25000"/>
                  </a:schemeClr>
                </a:solidFill>
              </a:rPr>
              <a:t>等的</a:t>
            </a:r>
            <a:r>
              <a:rPr lang="en-US" altLang="zh-TW" b="1" dirty="0">
                <a:solidFill>
                  <a:schemeClr val="bg2">
                    <a:lumMod val="75000"/>
                    <a:lumOff val="25000"/>
                  </a:schemeClr>
                </a:solidFill>
              </a:rPr>
              <a:t>3D</a:t>
            </a:r>
            <a:r>
              <a:rPr lang="zh-TW" altLang="en-US" b="1" dirty="0">
                <a:solidFill>
                  <a:schemeClr val="bg2">
                    <a:lumMod val="75000"/>
                    <a:lumOff val="25000"/>
                  </a:schemeClr>
                </a:solidFill>
              </a:rPr>
              <a:t>建模，從而帶來最佳的呈現效果。</a:t>
            </a:r>
            <a:endParaRPr lang="en-US" altLang="zh-TW" b="1" dirty="0">
              <a:solidFill>
                <a:schemeClr val="bg2">
                  <a:lumMod val="75000"/>
                  <a:lumOff val="25000"/>
                </a:schemeClr>
              </a:solidFill>
            </a:endParaRP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a:xfrm>
            <a:off x="1522413" y="381000"/>
            <a:ext cx="10476655" cy="1371600"/>
          </a:xfrm>
        </p:spPr>
        <p:txBody>
          <a:bodyPr rtlCol="0"/>
          <a:lstStyle/>
          <a:p>
            <a:pPr rtl="0"/>
            <a:r>
              <a:rPr lang="zh-TW" altLang="en-US" b="1" dirty="0">
                <a:solidFill>
                  <a:schemeClr val="bg2">
                    <a:lumMod val="75000"/>
                    <a:lumOff val="25000"/>
                  </a:schemeClr>
                </a:solidFill>
              </a:rPr>
              <a:t>分工</a:t>
            </a:r>
          </a:p>
        </p:txBody>
      </p:sp>
      <p:sp>
        <p:nvSpPr>
          <p:cNvPr id="6" name="內容預留位置 13">
            <a:extLst>
              <a:ext uri="{FF2B5EF4-FFF2-40B4-BE49-F238E27FC236}">
                <a16:creationId xmlns:a16="http://schemas.microsoft.com/office/drawing/2014/main" id="{EA77D901-9B32-43DC-B5AE-ECD74520CDAD}"/>
              </a:ext>
            </a:extLst>
          </p:cNvPr>
          <p:cNvSpPr>
            <a:spLocks noGrp="1"/>
          </p:cNvSpPr>
          <p:nvPr>
            <p:ph idx="1"/>
          </p:nvPr>
        </p:nvSpPr>
        <p:spPr>
          <a:xfrm>
            <a:off x="1522413" y="1904999"/>
            <a:ext cx="9540551" cy="4114801"/>
          </a:xfrm>
        </p:spPr>
        <p:txBody>
          <a:bodyPr rtlCol="0"/>
          <a:lstStyle/>
          <a:p>
            <a:pPr>
              <a:buClr>
                <a:schemeClr val="bg2">
                  <a:lumMod val="75000"/>
                  <a:lumOff val="25000"/>
                </a:schemeClr>
              </a:buClr>
            </a:pPr>
            <a:r>
              <a:rPr lang="en-US" altLang="zh-TW" b="1" dirty="0">
                <a:solidFill>
                  <a:schemeClr val="bg2">
                    <a:lumMod val="75000"/>
                    <a:lumOff val="25000"/>
                  </a:schemeClr>
                </a:solidFill>
              </a:rPr>
              <a:t>00357107 </a:t>
            </a:r>
            <a:r>
              <a:rPr lang="zh-TW" altLang="en-US" b="1" dirty="0">
                <a:solidFill>
                  <a:schemeClr val="bg2">
                    <a:lumMod val="75000"/>
                    <a:lumOff val="25000"/>
                  </a:schemeClr>
                </a:solidFill>
              </a:rPr>
              <a:t>吳岳霖：開始畫面、房間裝飾</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rPr>
              <a:t>00357116</a:t>
            </a:r>
            <a:r>
              <a:rPr lang="zh-TW" altLang="en-US" b="1" dirty="0">
                <a:solidFill>
                  <a:schemeClr val="bg2">
                    <a:lumMod val="75000"/>
                    <a:lumOff val="25000"/>
                  </a:schemeClr>
                </a:solidFill>
              </a:rPr>
              <a:t> 謝侑錦：房間製作、功能製作、整合、</a:t>
            </a:r>
            <a:r>
              <a:rPr lang="en-US" altLang="zh-TW" b="1" dirty="0">
                <a:solidFill>
                  <a:schemeClr val="bg2">
                    <a:lumMod val="75000"/>
                    <a:lumOff val="25000"/>
                  </a:schemeClr>
                </a:solidFill>
              </a:rPr>
              <a:t>push to </a:t>
            </a:r>
            <a:r>
              <a:rPr lang="en-US" altLang="zh-TW" b="1" dirty="0" err="1">
                <a:solidFill>
                  <a:schemeClr val="bg2">
                    <a:lumMod val="75000"/>
                    <a:lumOff val="25000"/>
                  </a:schemeClr>
                </a:solidFill>
              </a:rPr>
              <a:t>Github</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rPr>
              <a:t>00357118</a:t>
            </a:r>
            <a:r>
              <a:rPr lang="zh-TW" altLang="en-US" b="1" dirty="0">
                <a:solidFill>
                  <a:schemeClr val="bg2">
                    <a:lumMod val="75000"/>
                    <a:lumOff val="25000"/>
                  </a:schemeClr>
                </a:solidFill>
              </a:rPr>
              <a:t> 柯俊祺：物件製作、房間裝飾、</a:t>
            </a:r>
            <a:r>
              <a:rPr lang="en-US" altLang="zh-TW" b="1" dirty="0">
                <a:solidFill>
                  <a:schemeClr val="bg2">
                    <a:lumMod val="75000"/>
                    <a:lumOff val="25000"/>
                  </a:schemeClr>
                </a:solidFill>
              </a:rPr>
              <a:t>PPT</a:t>
            </a:r>
            <a:r>
              <a:rPr lang="zh-TW" altLang="en-US" b="1" dirty="0">
                <a:solidFill>
                  <a:schemeClr val="bg2">
                    <a:lumMod val="75000"/>
                    <a:lumOff val="25000"/>
                  </a:schemeClr>
                </a:solidFill>
              </a:rPr>
              <a:t>製作</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rPr>
              <a:t>00357122</a:t>
            </a:r>
            <a:r>
              <a:rPr lang="zh-TW" altLang="en-US" b="1" dirty="0">
                <a:solidFill>
                  <a:schemeClr val="bg2">
                    <a:lumMod val="75000"/>
                    <a:lumOff val="25000"/>
                  </a:schemeClr>
                </a:solidFill>
              </a:rPr>
              <a:t> 吳光明：功能製作、</a:t>
            </a:r>
            <a:r>
              <a:rPr lang="en-US" altLang="zh-TW" b="1" dirty="0">
                <a:solidFill>
                  <a:schemeClr val="bg2">
                    <a:lumMod val="75000"/>
                    <a:lumOff val="25000"/>
                  </a:schemeClr>
                </a:solidFill>
              </a:rPr>
              <a:t>Servlet</a:t>
            </a:r>
            <a:r>
              <a:rPr lang="zh-TW" altLang="en-US" b="1" dirty="0">
                <a:solidFill>
                  <a:schemeClr val="bg2">
                    <a:lumMod val="75000"/>
                    <a:lumOff val="25000"/>
                  </a:schemeClr>
                </a:solidFill>
              </a:rPr>
              <a:t> 、整合</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rPr>
              <a:t>00357126</a:t>
            </a:r>
            <a:r>
              <a:rPr lang="zh-TW" altLang="en-US" b="1" dirty="0">
                <a:solidFill>
                  <a:schemeClr val="bg2">
                    <a:lumMod val="75000"/>
                    <a:lumOff val="25000"/>
                  </a:schemeClr>
                </a:solidFill>
              </a:rPr>
              <a:t> 陳柏宇：功能製作、人物控制、整合</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chemeClr val="bg2">
                    <a:lumMod val="75000"/>
                    <a:lumOff val="25000"/>
                  </a:schemeClr>
                </a:solidFill>
              </a:rPr>
              <a:t>00357131</a:t>
            </a:r>
            <a:r>
              <a:rPr lang="zh-TW" altLang="en-US" b="1" dirty="0">
                <a:solidFill>
                  <a:schemeClr val="bg2">
                    <a:lumMod val="75000"/>
                    <a:lumOff val="25000"/>
                  </a:schemeClr>
                </a:solidFill>
              </a:rPr>
              <a:t> 梁誌軒：物件製作、房間裝飾</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6066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7000" b="-7000"/>
          </a:stretch>
        </a:blipFill>
        <a:effectLst/>
      </p:bgPr>
    </p:bg>
    <p:spTree>
      <p:nvGrpSpPr>
        <p:cNvPr id="1" name=""/>
        <p:cNvGrpSpPr/>
        <p:nvPr/>
      </p:nvGrpSpPr>
      <p:grpSpPr>
        <a:xfrm>
          <a:off x="0" y="0"/>
          <a:ext cx="0" cy="0"/>
          <a:chOff x="0" y="0"/>
          <a:chExt cx="0" cy="0"/>
        </a:xfrm>
      </p:grpSpPr>
      <p:sp>
        <p:nvSpPr>
          <p:cNvPr id="3" name="標題 2"/>
          <p:cNvSpPr>
            <a:spLocks noGrp="1"/>
          </p:cNvSpPr>
          <p:nvPr>
            <p:ph type="ctrTitle"/>
          </p:nvPr>
        </p:nvSpPr>
        <p:spPr>
          <a:xfrm>
            <a:off x="1065214" y="1828800"/>
            <a:ext cx="10213774" cy="2895600"/>
          </a:xfrm>
        </p:spPr>
        <p:txBody>
          <a:bodyPr rtlCol="0">
            <a:normAutofit/>
          </a:bodyPr>
          <a:lstStyle/>
          <a:p>
            <a:pPr>
              <a:lnSpc>
                <a:spcPct val="150000"/>
              </a:lnSpc>
            </a:pPr>
            <a:r>
              <a:rPr lang="en-US" altLang="zh-TW" sz="5900" b="1" dirty="0">
                <a:solidFill>
                  <a:schemeClr val="bg2">
                    <a:lumMod val="75000"/>
                    <a:lumOff val="25000"/>
                  </a:schemeClr>
                </a:solidFill>
              </a:rPr>
              <a:t>Thanks for Listening</a:t>
            </a:r>
            <a:r>
              <a:rPr lang="en-US" altLang="zh-TW" sz="5900" b="1" dirty="0" smtClean="0">
                <a:solidFill>
                  <a:schemeClr val="bg2">
                    <a:lumMod val="75000"/>
                    <a:lumOff val="25000"/>
                  </a:schemeClr>
                </a:solidFill>
              </a:rPr>
              <a:t>!</a:t>
            </a:r>
            <a:endParaRPr lang="zh-TW" altLang="en-US" sz="5900" b="1" dirty="0">
              <a:solidFill>
                <a:srgbClr val="C00000"/>
              </a:solidFill>
            </a:endParaRPr>
          </a:p>
        </p:txBody>
      </p:sp>
    </p:spTree>
    <p:extLst>
      <p:ext uri="{BB962C8B-B14F-4D97-AF65-F5344CB8AC3E}">
        <p14:creationId xmlns:p14="http://schemas.microsoft.com/office/powerpoint/2010/main" val="796435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6600" b="1" dirty="0" smtClean="0">
                <a:solidFill>
                  <a:schemeClr val="bg2">
                    <a:lumMod val="75000"/>
                    <a:lumOff val="25000"/>
                  </a:schemeClr>
                </a:solidFill>
              </a:rPr>
              <a:t>Last</a:t>
            </a:r>
            <a:endParaRPr lang="zh-TW" altLang="en-US" sz="6600" b="1" dirty="0">
              <a:solidFill>
                <a:schemeClr val="bg2">
                  <a:lumMod val="75000"/>
                  <a:lumOff val="25000"/>
                </a:schemeClr>
              </a:solidFill>
            </a:endParaRPr>
          </a:p>
        </p:txBody>
      </p:sp>
      <p:sp>
        <p:nvSpPr>
          <p:cNvPr id="3" name="內容版面配置區 2"/>
          <p:cNvSpPr>
            <a:spLocks noGrp="1"/>
          </p:cNvSpPr>
          <p:nvPr>
            <p:ph idx="1"/>
          </p:nvPr>
        </p:nvSpPr>
        <p:spPr/>
        <p:txBody>
          <a:bodyPr>
            <a:normAutofit/>
          </a:bodyPr>
          <a:lstStyle/>
          <a:p>
            <a:r>
              <a:rPr lang="zh-TW" altLang="en-US" sz="4400" b="1" dirty="0" smtClean="0">
                <a:solidFill>
                  <a:schemeClr val="bg2">
                    <a:lumMod val="75000"/>
                    <a:lumOff val="25000"/>
                  </a:schemeClr>
                </a:solidFill>
              </a:rPr>
              <a:t>三峽車神海大資工系機車大隊長兼電子花車保養員邱</a:t>
            </a:r>
            <a:r>
              <a:rPr lang="zh-TW" altLang="en-US" sz="4400" b="1" dirty="0">
                <a:solidFill>
                  <a:schemeClr val="bg2">
                    <a:lumMod val="75000"/>
                    <a:lumOff val="25000"/>
                  </a:schemeClr>
                </a:solidFill>
              </a:rPr>
              <a:t>銘峰生日快樂</a:t>
            </a:r>
            <a:r>
              <a:rPr lang="en-US" altLang="zh-TW" sz="4400" b="1" dirty="0" smtClean="0">
                <a:solidFill>
                  <a:schemeClr val="bg2">
                    <a:lumMod val="75000"/>
                    <a:lumOff val="25000"/>
                  </a:schemeClr>
                </a:solidFill>
              </a:rPr>
              <a:t>!!!!</a:t>
            </a:r>
          </a:p>
          <a:p>
            <a:pPr marL="0" indent="0">
              <a:buNone/>
            </a:pPr>
            <a:endParaRPr lang="en-US" altLang="zh-TW" sz="4400" b="1" dirty="0">
              <a:solidFill>
                <a:schemeClr val="bg2">
                  <a:lumMod val="75000"/>
                  <a:lumOff val="25000"/>
                </a:schemeClr>
              </a:solidFill>
            </a:endParaRPr>
          </a:p>
        </p:txBody>
      </p:sp>
    </p:spTree>
    <p:extLst>
      <p:ext uri="{BB962C8B-B14F-4D97-AF65-F5344CB8AC3E}">
        <p14:creationId xmlns:p14="http://schemas.microsoft.com/office/powerpoint/2010/main" val="1185504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pPr rtl="0"/>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技術特色</a:t>
            </a:r>
          </a:p>
        </p:txBody>
      </p:sp>
      <p:sp>
        <p:nvSpPr>
          <p:cNvPr id="14" name="內容預留位置 13"/>
          <p:cNvSpPr>
            <a:spLocks noGrp="1"/>
          </p:cNvSpPr>
          <p:nvPr>
            <p:ph idx="1"/>
          </p:nvPr>
        </p:nvSpPr>
        <p:spPr>
          <a:xfrm>
            <a:off x="1522413" y="1904999"/>
            <a:ext cx="9540551" cy="4114801"/>
          </a:xfrm>
        </p:spPr>
        <p:txBody>
          <a:bodyPr rtlCol="0"/>
          <a:lstStyle/>
          <a:p>
            <a:pPr>
              <a:buClr>
                <a:schemeClr val="bg2">
                  <a:lumMod val="75000"/>
                  <a:lumOff val="25000"/>
                </a:schemeClr>
              </a:buClr>
            </a:pPr>
            <a:r>
              <a:rPr lang="en-US" altLang="zh-TW" b="1" dirty="0">
                <a:solidFill>
                  <a:schemeClr val="bg2">
                    <a:lumMod val="75000"/>
                    <a:lumOff val="25000"/>
                  </a:schemeClr>
                </a:solidFill>
              </a:rPr>
              <a:t>Babylon.js </a:t>
            </a:r>
            <a:r>
              <a:rPr lang="zh-TW" altLang="en-US" b="1" dirty="0">
                <a:solidFill>
                  <a:schemeClr val="bg2">
                    <a:lumMod val="75000"/>
                    <a:lumOff val="25000"/>
                  </a:schemeClr>
                </a:solidFill>
              </a:rPr>
              <a:t>因為是以</a:t>
            </a:r>
            <a:r>
              <a:rPr lang="zh-TW" altLang="en-US" b="1" dirty="0">
                <a:solidFill>
                  <a:srgbClr val="C00000"/>
                </a:solidFill>
              </a:rPr>
              <a:t>遊戲為主</a:t>
            </a:r>
            <a:r>
              <a:rPr lang="zh-TW" altLang="en-US" b="1" dirty="0">
                <a:solidFill>
                  <a:schemeClr val="bg2">
                    <a:lumMod val="75000"/>
                    <a:lumOff val="25000"/>
                  </a:schemeClr>
                </a:solidFill>
              </a:rPr>
              <a:t>，因此具有常規 </a:t>
            </a:r>
            <a:r>
              <a:rPr lang="en-US" altLang="zh-TW" b="1" dirty="0">
                <a:solidFill>
                  <a:schemeClr val="bg2">
                    <a:lumMod val="75000"/>
                    <a:lumOff val="25000"/>
                  </a:schemeClr>
                </a:solidFill>
              </a:rPr>
              <a:t>3D </a:t>
            </a:r>
            <a:r>
              <a:rPr lang="zh-TW" altLang="en-US" b="1" dirty="0">
                <a:solidFill>
                  <a:schemeClr val="bg2">
                    <a:lumMod val="75000"/>
                    <a:lumOff val="25000"/>
                  </a:schemeClr>
                </a:solidFill>
              </a:rPr>
              <a:t>引擎不需要的一些額外功能。</a:t>
            </a:r>
            <a:endParaRPr lang="en-US" altLang="zh-TW" b="1" dirty="0">
              <a:solidFill>
                <a:schemeClr val="bg2">
                  <a:lumMod val="75000"/>
                  <a:lumOff val="25000"/>
                </a:schemeClr>
              </a:solidFill>
            </a:endParaRPr>
          </a:p>
          <a:p>
            <a:pPr>
              <a:buClr>
                <a:schemeClr val="bg2">
                  <a:lumMod val="75000"/>
                  <a:lumOff val="25000"/>
                </a:schemeClr>
              </a:buClr>
            </a:pPr>
            <a:r>
              <a:rPr lang="zh-TW" altLang="en-US" b="1" dirty="0">
                <a:solidFill>
                  <a:schemeClr val="bg2">
                    <a:lumMod val="75000"/>
                    <a:lumOff val="25000"/>
                  </a:schemeClr>
                </a:solidFill>
              </a:rPr>
              <a:t>它提供了</a:t>
            </a:r>
            <a:r>
              <a:rPr lang="zh-TW" altLang="en-US" b="1" dirty="0">
                <a:solidFill>
                  <a:srgbClr val="C00000"/>
                </a:solidFill>
              </a:rPr>
              <a:t>碰撞偵測</a:t>
            </a:r>
            <a:r>
              <a:rPr lang="zh-TW" altLang="en-US" b="1" dirty="0">
                <a:solidFill>
                  <a:schemeClr val="bg2">
                    <a:lumMod val="75000"/>
                    <a:lumOff val="25000"/>
                  </a:schemeClr>
                </a:solidFill>
              </a:rPr>
              <a:t>、</a:t>
            </a:r>
            <a:r>
              <a:rPr lang="zh-TW" altLang="en-US" b="1" dirty="0">
                <a:solidFill>
                  <a:srgbClr val="C00000"/>
                </a:solidFill>
              </a:rPr>
              <a:t>場景重力</a:t>
            </a:r>
            <a:r>
              <a:rPr lang="zh-TW" altLang="en-US" b="1" dirty="0">
                <a:solidFill>
                  <a:schemeClr val="bg2">
                    <a:lumMod val="75000"/>
                    <a:lumOff val="25000"/>
                  </a:schemeClr>
                </a:solidFill>
              </a:rPr>
              <a:t>、</a:t>
            </a:r>
            <a:r>
              <a:rPr lang="zh-TW" altLang="en-US" b="1" dirty="0">
                <a:solidFill>
                  <a:srgbClr val="C00000"/>
                </a:solidFill>
              </a:rPr>
              <a:t>面向遊戲的照相機</a:t>
            </a:r>
            <a:r>
              <a:rPr lang="zh-TW" altLang="en-US" b="1" dirty="0">
                <a:solidFill>
                  <a:schemeClr val="bg2">
                    <a:lumMod val="75000"/>
                    <a:lumOff val="25000"/>
                  </a:schemeClr>
                </a:solidFill>
              </a:rPr>
              <a:t>（例如，跟蹤移動對象的跟隨照相機），以及對 </a:t>
            </a:r>
            <a:r>
              <a:rPr lang="en-US" altLang="zh-TW" b="1" dirty="0">
                <a:solidFill>
                  <a:schemeClr val="bg2">
                    <a:lumMod val="75000"/>
                    <a:lumOff val="25000"/>
                  </a:schemeClr>
                </a:solidFill>
              </a:rPr>
              <a:t>Oculus Rift </a:t>
            </a:r>
            <a:r>
              <a:rPr lang="zh-TW" altLang="en-US" b="1" dirty="0">
                <a:solidFill>
                  <a:schemeClr val="bg2">
                    <a:lumMod val="75000"/>
                    <a:lumOff val="25000"/>
                  </a:schemeClr>
                </a:solidFill>
              </a:rPr>
              <a:t>和</a:t>
            </a:r>
            <a:r>
              <a:rPr lang="zh-TW" altLang="en-US" b="1" dirty="0">
                <a:solidFill>
                  <a:srgbClr val="C00000"/>
                </a:solidFill>
              </a:rPr>
              <a:t>其他虛擬實境 </a:t>
            </a:r>
            <a:r>
              <a:rPr lang="en-US" altLang="zh-TW" b="1" dirty="0">
                <a:solidFill>
                  <a:srgbClr val="C00000"/>
                </a:solidFill>
              </a:rPr>
              <a:t>(VR) </a:t>
            </a:r>
            <a:r>
              <a:rPr lang="zh-TW" altLang="en-US" b="1" dirty="0">
                <a:solidFill>
                  <a:srgbClr val="C00000"/>
                </a:solidFill>
              </a:rPr>
              <a:t>設備的本地端支持</a:t>
            </a:r>
            <a:r>
              <a:rPr lang="zh-TW" altLang="en-US" b="1" dirty="0">
                <a:solidFill>
                  <a:schemeClr val="bg2">
                    <a:lumMod val="75000"/>
                    <a:lumOff val="25000"/>
                  </a:schemeClr>
                </a:solidFill>
              </a:rPr>
              <a:t>。</a:t>
            </a:r>
            <a:endParaRPr lang="en-US" altLang="zh-TW" b="1" dirty="0">
              <a:solidFill>
                <a:schemeClr val="bg2">
                  <a:lumMod val="75000"/>
                  <a:lumOff val="25000"/>
                </a:schemeClr>
              </a:solidFill>
            </a:endParaRPr>
          </a:p>
          <a:p>
            <a:pPr>
              <a:buClr>
                <a:schemeClr val="bg2">
                  <a:lumMod val="75000"/>
                  <a:lumOff val="25000"/>
                </a:schemeClr>
              </a:buClr>
            </a:pPr>
            <a:r>
              <a:rPr lang="zh-TW" altLang="en-US" b="1" dirty="0">
                <a:solidFill>
                  <a:schemeClr val="bg2">
                    <a:lumMod val="75000"/>
                    <a:lumOff val="25000"/>
                  </a:schemeClr>
                </a:solidFill>
              </a:rPr>
              <a:t>它具有</a:t>
            </a:r>
            <a:r>
              <a:rPr lang="zh-TW" altLang="en-US" b="1" dirty="0">
                <a:solidFill>
                  <a:srgbClr val="C00000"/>
                </a:solidFill>
              </a:rPr>
              <a:t>物理引擎插件系統</a:t>
            </a:r>
            <a:r>
              <a:rPr lang="zh-TW" altLang="en-US" b="1" dirty="0">
                <a:solidFill>
                  <a:schemeClr val="bg2">
                    <a:lumMod val="75000"/>
                    <a:lumOff val="25000"/>
                  </a:schemeClr>
                </a:solidFill>
              </a:rPr>
              <a:t>、</a:t>
            </a:r>
            <a:r>
              <a:rPr lang="zh-TW" altLang="en-US" b="1" dirty="0">
                <a:solidFill>
                  <a:srgbClr val="C00000"/>
                </a:solidFill>
              </a:rPr>
              <a:t>本地音效支持</a:t>
            </a:r>
            <a:r>
              <a:rPr lang="zh-TW" altLang="en-US" b="1" dirty="0">
                <a:solidFill>
                  <a:schemeClr val="bg2">
                    <a:lumMod val="75000"/>
                    <a:lumOff val="25000"/>
                  </a:schemeClr>
                </a:solidFill>
              </a:rPr>
              <a:t>、基於用戶</a:t>
            </a:r>
            <a:r>
              <a:rPr lang="zh-TW" altLang="en-US" b="1" dirty="0">
                <a:solidFill>
                  <a:srgbClr val="C00000"/>
                </a:solidFill>
              </a:rPr>
              <a:t>輸入的操作管理</a:t>
            </a:r>
            <a:r>
              <a:rPr lang="zh-TW" altLang="en-US" b="1" dirty="0">
                <a:solidFill>
                  <a:schemeClr val="bg2">
                    <a:lumMod val="75000"/>
                    <a:lumOff val="25000"/>
                  </a:schemeClr>
                </a:solidFill>
              </a:rPr>
              <a:t>器等。</a:t>
            </a:r>
          </a:p>
        </p:txBody>
      </p:sp>
    </p:spTree>
    <p:extLst>
      <p:ext uri="{BB962C8B-B14F-4D97-AF65-F5344CB8AC3E}">
        <p14:creationId xmlns:p14="http://schemas.microsoft.com/office/powerpoint/2010/main" val="2967922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pPr rtl="0"/>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概念</a:t>
            </a:r>
          </a:p>
        </p:txBody>
      </p:sp>
      <p:sp>
        <p:nvSpPr>
          <p:cNvPr id="14" name="內容預留位置 13"/>
          <p:cNvSpPr>
            <a:spLocks noGrp="1"/>
          </p:cNvSpPr>
          <p:nvPr>
            <p:ph idx="1"/>
          </p:nvPr>
        </p:nvSpPr>
        <p:spPr>
          <a:xfrm>
            <a:off x="1522413" y="1904999"/>
            <a:ext cx="9540551" cy="4114801"/>
          </a:xfrm>
        </p:spPr>
        <p:txBody>
          <a:bodyPr rtlCol="0"/>
          <a:lstStyle/>
          <a:p>
            <a:pPr>
              <a:buClr>
                <a:schemeClr val="bg2">
                  <a:lumMod val="75000"/>
                  <a:lumOff val="25000"/>
                </a:schemeClr>
              </a:buClr>
            </a:pPr>
            <a:r>
              <a:rPr lang="en-US" altLang="zh-TW" b="1" dirty="0">
                <a:solidFill>
                  <a:schemeClr val="bg2">
                    <a:lumMod val="75000"/>
                    <a:lumOff val="25000"/>
                  </a:schemeClr>
                </a:solidFill>
              </a:rPr>
              <a:t>Web </a:t>
            </a:r>
            <a:r>
              <a:rPr lang="zh-TW" altLang="en-US" b="1" dirty="0">
                <a:solidFill>
                  <a:schemeClr val="bg2">
                    <a:lumMod val="75000"/>
                    <a:lumOff val="25000"/>
                  </a:schemeClr>
                </a:solidFill>
              </a:rPr>
              <a:t>的 </a:t>
            </a:r>
            <a:r>
              <a:rPr lang="en-US" altLang="zh-TW" b="1" dirty="0">
                <a:solidFill>
                  <a:schemeClr val="bg2">
                    <a:lumMod val="75000"/>
                    <a:lumOff val="25000"/>
                  </a:schemeClr>
                </a:solidFill>
              </a:rPr>
              <a:t>3D </a:t>
            </a:r>
            <a:r>
              <a:rPr lang="zh-TW" altLang="en-US" b="1" dirty="0">
                <a:solidFill>
                  <a:schemeClr val="bg2">
                    <a:lumMod val="75000"/>
                    <a:lumOff val="25000"/>
                  </a:schemeClr>
                </a:solidFill>
              </a:rPr>
              <a:t>遊戲，其基本概念就是</a:t>
            </a:r>
            <a:r>
              <a:rPr lang="zh-TW" altLang="en-US" b="1" dirty="0">
                <a:solidFill>
                  <a:srgbClr val="C00000"/>
                </a:solidFill>
              </a:rPr>
              <a:t>在 </a:t>
            </a:r>
            <a:r>
              <a:rPr lang="en-US" altLang="zh-TW" b="1" dirty="0">
                <a:solidFill>
                  <a:srgbClr val="C00000"/>
                </a:solidFill>
              </a:rPr>
              <a:t>Canvas </a:t>
            </a:r>
            <a:r>
              <a:rPr lang="zh-TW" altLang="en-US" b="1" dirty="0">
                <a:solidFill>
                  <a:srgbClr val="C00000"/>
                </a:solidFill>
              </a:rPr>
              <a:t>上描繪 </a:t>
            </a:r>
            <a:r>
              <a:rPr lang="en-US" altLang="zh-TW" b="1" dirty="0" err="1">
                <a:solidFill>
                  <a:srgbClr val="C00000"/>
                </a:solidFill>
              </a:rPr>
              <a:t>WebGL</a:t>
            </a:r>
            <a:r>
              <a:rPr lang="zh-TW" altLang="en-US" b="1" dirty="0">
                <a:solidFill>
                  <a:schemeClr val="bg2">
                    <a:lumMod val="75000"/>
                    <a:lumOff val="25000"/>
                  </a:schemeClr>
                </a:solidFill>
              </a:rPr>
              <a:t>，達到硬體加速的豐富互動式動畫。</a:t>
            </a:r>
            <a:endParaRPr lang="en-US" altLang="zh-TW" b="1" dirty="0">
              <a:solidFill>
                <a:schemeClr val="bg2">
                  <a:lumMod val="75000"/>
                  <a:lumOff val="25000"/>
                </a:schemeClr>
              </a:solidFill>
            </a:endParaRPr>
          </a:p>
          <a:p>
            <a:pPr>
              <a:buClr>
                <a:schemeClr val="bg2">
                  <a:lumMod val="75000"/>
                  <a:lumOff val="25000"/>
                </a:schemeClr>
              </a:buClr>
            </a:pPr>
            <a:r>
              <a:rPr lang="zh-TW" altLang="en-US" b="1" dirty="0">
                <a:solidFill>
                  <a:schemeClr val="bg2">
                    <a:lumMod val="75000"/>
                    <a:lumOff val="25000"/>
                  </a:schemeClr>
                </a:solidFill>
              </a:rPr>
              <a:t>基礎理論則與「</a:t>
            </a:r>
            <a:r>
              <a:rPr lang="zh-TW" altLang="en-US" b="1" dirty="0">
                <a:solidFill>
                  <a:srgbClr val="C00000"/>
                </a:solidFill>
              </a:rPr>
              <a:t>描繪管線 </a:t>
            </a:r>
            <a:r>
              <a:rPr lang="en-US" altLang="zh-TW" b="1" dirty="0">
                <a:solidFill>
                  <a:srgbClr val="C00000"/>
                </a:solidFill>
              </a:rPr>
              <a:t>(Rendering pipeline)</a:t>
            </a:r>
            <a:r>
              <a:rPr lang="zh-TW" altLang="en-US" b="1" dirty="0">
                <a:solidFill>
                  <a:schemeClr val="bg2">
                    <a:lumMod val="75000"/>
                    <a:lumOff val="25000"/>
                  </a:schemeClr>
                </a:solidFill>
              </a:rPr>
              <a:t>」有關，可管理作品的相關資訊並於畫面上顯示之，如下圖。</a:t>
            </a:r>
          </a:p>
        </p:txBody>
      </p:sp>
      <p:pic>
        <p:nvPicPr>
          <p:cNvPr id="2" name="圖片 1">
            <a:extLst>
              <a:ext uri="{FF2B5EF4-FFF2-40B4-BE49-F238E27FC236}">
                <a16:creationId xmlns:a16="http://schemas.microsoft.com/office/drawing/2014/main" id="{DE237577-5EED-48D7-AD89-C25A36370BF5}"/>
              </a:ext>
            </a:extLst>
          </p:cNvPr>
          <p:cNvPicPr>
            <a:picLocks noChangeAspect="1"/>
          </p:cNvPicPr>
          <p:nvPr/>
        </p:nvPicPr>
        <p:blipFill>
          <a:blip r:embed="rId2"/>
          <a:stretch>
            <a:fillRect/>
          </a:stretch>
        </p:blipFill>
        <p:spPr>
          <a:xfrm>
            <a:off x="1522413" y="3645024"/>
            <a:ext cx="7956375" cy="2983641"/>
          </a:xfrm>
          <a:prstGeom prst="rect">
            <a:avLst/>
          </a:prstGeom>
        </p:spPr>
      </p:pic>
    </p:spTree>
    <p:extLst>
      <p:ext uri="{BB962C8B-B14F-4D97-AF65-F5344CB8AC3E}">
        <p14:creationId xmlns:p14="http://schemas.microsoft.com/office/powerpoint/2010/main" val="424372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pPr rtl="0"/>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操作方式</a:t>
            </a:r>
          </a:p>
        </p:txBody>
      </p:sp>
      <p:pic>
        <p:nvPicPr>
          <p:cNvPr id="4" name="圖片 3">
            <a:extLst>
              <a:ext uri="{FF2B5EF4-FFF2-40B4-BE49-F238E27FC236}">
                <a16:creationId xmlns:a16="http://schemas.microsoft.com/office/drawing/2014/main" id="{DDC251E5-6F08-47F4-B373-2691B78A0B34}"/>
              </a:ext>
            </a:extLst>
          </p:cNvPr>
          <p:cNvPicPr>
            <a:picLocks noChangeAspect="1"/>
          </p:cNvPicPr>
          <p:nvPr/>
        </p:nvPicPr>
        <p:blipFill rotWithShape="1">
          <a:blip r:embed="rId2">
            <a:extLst>
              <a:ext uri="{28A0092B-C50C-407E-A947-70E740481C1C}">
                <a14:useLocalDpi xmlns:a14="http://schemas.microsoft.com/office/drawing/2010/main" val="0"/>
              </a:ext>
            </a:extLst>
          </a:blip>
          <a:srcRect l="-161" r="2666" b="2548"/>
          <a:stretch/>
        </p:blipFill>
        <p:spPr>
          <a:xfrm>
            <a:off x="6382444" y="1268760"/>
            <a:ext cx="5603530" cy="4968552"/>
          </a:xfrm>
          <a:prstGeom prst="rect">
            <a:avLst/>
          </a:prstGeom>
        </p:spPr>
      </p:pic>
      <p:sp>
        <p:nvSpPr>
          <p:cNvPr id="5" name="內容預留位置 13">
            <a:extLst>
              <a:ext uri="{FF2B5EF4-FFF2-40B4-BE49-F238E27FC236}">
                <a16:creationId xmlns:a16="http://schemas.microsoft.com/office/drawing/2014/main" id="{F0332272-1AF7-401C-A631-04C09A7340C4}"/>
              </a:ext>
            </a:extLst>
          </p:cNvPr>
          <p:cNvSpPr>
            <a:spLocks noGrp="1"/>
          </p:cNvSpPr>
          <p:nvPr>
            <p:ph idx="1"/>
          </p:nvPr>
        </p:nvSpPr>
        <p:spPr>
          <a:xfrm>
            <a:off x="1522413" y="1904999"/>
            <a:ext cx="4644007" cy="4114801"/>
          </a:xfrm>
        </p:spPr>
        <p:txBody>
          <a:bodyPr rtlCol="0"/>
          <a:lstStyle/>
          <a:p>
            <a:pPr>
              <a:buClr>
                <a:schemeClr val="bg2">
                  <a:lumMod val="75000"/>
                  <a:lumOff val="25000"/>
                </a:schemeClr>
              </a:buClr>
            </a:pPr>
            <a:r>
              <a:rPr lang="en-US" altLang="zh-TW" b="1" dirty="0" err="1">
                <a:solidFill>
                  <a:srgbClr val="C00000"/>
                </a:solidFill>
              </a:rPr>
              <a:t>BABYLON.Scene</a:t>
            </a:r>
            <a:r>
              <a:rPr lang="en-US" altLang="zh-TW" b="1" dirty="0">
                <a:solidFill>
                  <a:srgbClr val="C00000"/>
                </a:solidFill>
              </a:rPr>
              <a:t>(engine)</a:t>
            </a:r>
            <a:r>
              <a:rPr lang="zh-TW" altLang="en-US" b="1" dirty="0">
                <a:solidFill>
                  <a:schemeClr val="bg2">
                    <a:lumMod val="75000"/>
                    <a:lumOff val="25000"/>
                  </a:schemeClr>
                </a:solidFill>
              </a:rPr>
              <a:t>：啟用</a:t>
            </a:r>
            <a:r>
              <a:rPr lang="en-US" altLang="zh-TW" b="1" dirty="0">
                <a:solidFill>
                  <a:schemeClr val="bg2">
                    <a:lumMod val="75000"/>
                    <a:lumOff val="25000"/>
                  </a:schemeClr>
                </a:solidFill>
              </a:rPr>
              <a:t>Babylon</a:t>
            </a:r>
            <a:r>
              <a:rPr lang="zh-TW" altLang="en-US" b="1" dirty="0">
                <a:solidFill>
                  <a:schemeClr val="bg2">
                    <a:lumMod val="75000"/>
                    <a:lumOff val="25000"/>
                  </a:schemeClr>
                </a:solidFill>
              </a:rPr>
              <a:t>的引擎，展開畫面。</a:t>
            </a:r>
            <a:endParaRPr lang="en-US" altLang="zh-TW" b="1" dirty="0">
              <a:solidFill>
                <a:schemeClr val="bg2">
                  <a:lumMod val="75000"/>
                  <a:lumOff val="25000"/>
                </a:schemeClr>
              </a:solidFill>
            </a:endParaRPr>
          </a:p>
          <a:p>
            <a:pPr>
              <a:buClr>
                <a:schemeClr val="bg2">
                  <a:lumMod val="75000"/>
                  <a:lumOff val="25000"/>
                </a:schemeClr>
              </a:buClr>
            </a:pPr>
            <a:r>
              <a:rPr lang="en-US" altLang="zh-TW" b="1" dirty="0" err="1">
                <a:solidFill>
                  <a:srgbClr val="C00000"/>
                </a:solidFill>
              </a:rPr>
              <a:t>BABYLON.FreeCamera</a:t>
            </a:r>
            <a:r>
              <a:rPr lang="en-US" altLang="zh-TW" b="1" dirty="0">
                <a:solidFill>
                  <a:srgbClr val="C00000"/>
                </a:solidFill>
              </a:rPr>
              <a:t>(“camera1”, new BABYLON.Vector3(0, 5, -10), scene)</a:t>
            </a:r>
            <a:r>
              <a:rPr lang="zh-TW" altLang="en-US" b="1" dirty="0">
                <a:solidFill>
                  <a:srgbClr val="C00000"/>
                </a:solidFill>
              </a:rPr>
              <a:t>：</a:t>
            </a:r>
            <a:r>
              <a:rPr lang="zh-TW" altLang="en-US" b="1" dirty="0">
                <a:solidFill>
                  <a:schemeClr val="bg2">
                    <a:lumMod val="75000"/>
                    <a:lumOff val="25000"/>
                  </a:schemeClr>
                </a:solidFill>
              </a:rPr>
              <a:t>在畫面中架設相機，以及設定其擺放的位置，</a:t>
            </a:r>
            <a:r>
              <a:rPr lang="en-US" altLang="zh-TW" b="1" dirty="0">
                <a:solidFill>
                  <a:schemeClr val="bg2">
                    <a:lumMod val="75000"/>
                    <a:lumOff val="25000"/>
                  </a:schemeClr>
                </a:solidFill>
              </a:rPr>
              <a:t>XYZ</a:t>
            </a:r>
            <a:r>
              <a:rPr lang="zh-TW" altLang="en-US" b="1" dirty="0">
                <a:solidFill>
                  <a:schemeClr val="bg2">
                    <a:lumMod val="75000"/>
                    <a:lumOff val="25000"/>
                  </a:schemeClr>
                </a:solidFill>
              </a:rPr>
              <a:t>方向如右圖所示。</a:t>
            </a:r>
          </a:p>
        </p:txBody>
      </p:sp>
    </p:spTree>
    <p:extLst>
      <p:ext uri="{BB962C8B-B14F-4D97-AF65-F5344CB8AC3E}">
        <p14:creationId xmlns:p14="http://schemas.microsoft.com/office/powerpoint/2010/main" val="2007230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pPr rtl="0"/>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操作方式</a:t>
            </a:r>
          </a:p>
        </p:txBody>
      </p:sp>
      <p:pic>
        <p:nvPicPr>
          <p:cNvPr id="4" name="圖片 3">
            <a:extLst>
              <a:ext uri="{FF2B5EF4-FFF2-40B4-BE49-F238E27FC236}">
                <a16:creationId xmlns:a16="http://schemas.microsoft.com/office/drawing/2014/main" id="{DDC251E5-6F08-47F4-B373-2691B78A0B34}"/>
              </a:ext>
            </a:extLst>
          </p:cNvPr>
          <p:cNvPicPr>
            <a:picLocks noChangeAspect="1"/>
          </p:cNvPicPr>
          <p:nvPr/>
        </p:nvPicPr>
        <p:blipFill rotWithShape="1">
          <a:blip r:embed="rId2">
            <a:extLst>
              <a:ext uri="{28A0092B-C50C-407E-A947-70E740481C1C}">
                <a14:useLocalDpi xmlns:a14="http://schemas.microsoft.com/office/drawing/2010/main" val="0"/>
              </a:ext>
            </a:extLst>
          </a:blip>
          <a:srcRect l="-161" r="2666" b="2548"/>
          <a:stretch/>
        </p:blipFill>
        <p:spPr>
          <a:xfrm>
            <a:off x="6382444" y="1268760"/>
            <a:ext cx="5603530" cy="4968552"/>
          </a:xfrm>
          <a:prstGeom prst="rect">
            <a:avLst/>
          </a:prstGeom>
        </p:spPr>
      </p:pic>
      <p:sp>
        <p:nvSpPr>
          <p:cNvPr id="5" name="內容預留位置 13">
            <a:extLst>
              <a:ext uri="{FF2B5EF4-FFF2-40B4-BE49-F238E27FC236}">
                <a16:creationId xmlns:a16="http://schemas.microsoft.com/office/drawing/2014/main" id="{F0332272-1AF7-401C-A631-04C09A7340C4}"/>
              </a:ext>
            </a:extLst>
          </p:cNvPr>
          <p:cNvSpPr>
            <a:spLocks noGrp="1"/>
          </p:cNvSpPr>
          <p:nvPr>
            <p:ph idx="1"/>
          </p:nvPr>
        </p:nvSpPr>
        <p:spPr>
          <a:xfrm>
            <a:off x="1522413" y="1904999"/>
            <a:ext cx="4644007" cy="4548337"/>
          </a:xfrm>
        </p:spPr>
        <p:txBody>
          <a:bodyPr rtlCol="0">
            <a:normAutofit/>
          </a:bodyPr>
          <a:lstStyle/>
          <a:p>
            <a:pPr>
              <a:buClr>
                <a:schemeClr val="bg2">
                  <a:lumMod val="75000"/>
                  <a:lumOff val="25000"/>
                </a:schemeClr>
              </a:buClr>
            </a:pPr>
            <a:r>
              <a:rPr lang="en-US" altLang="zh-TW" b="1" dirty="0" err="1">
                <a:solidFill>
                  <a:srgbClr val="C00000"/>
                </a:solidFill>
              </a:rPr>
              <a:t>BABYLON.DirectionalLight</a:t>
            </a:r>
            <a:r>
              <a:rPr lang="en-US" altLang="zh-TW" b="1" dirty="0">
                <a:solidFill>
                  <a:srgbClr val="C00000"/>
                </a:solidFill>
              </a:rPr>
              <a:t>(“Omni”, new BABYLON.Vector3(-2, -5, 2), scene)</a:t>
            </a:r>
            <a:r>
              <a:rPr lang="zh-TW" altLang="en-US" b="1" dirty="0">
                <a:solidFill>
                  <a:srgbClr val="C00000"/>
                </a:solidFill>
              </a:rPr>
              <a:t>：</a:t>
            </a:r>
            <a:r>
              <a:rPr lang="zh-TW" altLang="en-US" b="1" dirty="0">
                <a:solidFill>
                  <a:schemeClr val="bg2">
                    <a:lumMod val="75000"/>
                    <a:lumOff val="25000"/>
                  </a:schemeClr>
                </a:solidFill>
              </a:rPr>
              <a:t>設定畫面光線及其位置。</a:t>
            </a:r>
            <a:endParaRPr lang="en-US" altLang="zh-TW" b="1" dirty="0">
              <a:solidFill>
                <a:schemeClr val="bg2">
                  <a:lumMod val="75000"/>
                  <a:lumOff val="25000"/>
                </a:schemeClr>
              </a:solidFill>
            </a:endParaRPr>
          </a:p>
          <a:p>
            <a:pPr>
              <a:buClr>
                <a:schemeClr val="bg2">
                  <a:lumMod val="75000"/>
                  <a:lumOff val="25000"/>
                </a:schemeClr>
              </a:buClr>
            </a:pPr>
            <a:r>
              <a:rPr lang="en-US" altLang="zh-TW" b="1" dirty="0" err="1">
                <a:solidFill>
                  <a:srgbClr val="C00000"/>
                </a:solidFill>
              </a:rPr>
              <a:t>BABYLON.Mesh.CreateBox</a:t>
            </a:r>
            <a:r>
              <a:rPr lang="en-US" altLang="zh-TW" b="1" dirty="0">
                <a:solidFill>
                  <a:srgbClr val="C00000"/>
                </a:solidFill>
              </a:rPr>
              <a:t>(“crate”, 2, scene)</a:t>
            </a:r>
            <a:r>
              <a:rPr lang="zh-TW" altLang="en-US" b="1" dirty="0">
                <a:solidFill>
                  <a:srgbClr val="C00000"/>
                </a:solidFill>
              </a:rPr>
              <a:t>：</a:t>
            </a:r>
            <a:r>
              <a:rPr lang="zh-TW" altLang="en-US" b="1" dirty="0">
                <a:solidFill>
                  <a:schemeClr val="bg2">
                    <a:lumMod val="75000"/>
                    <a:lumOff val="25000"/>
                  </a:schemeClr>
                </a:solidFill>
              </a:rPr>
              <a:t>設定形狀以及其大小，此為正方體。</a:t>
            </a:r>
            <a:endParaRPr lang="en-US" altLang="zh-TW" b="1" dirty="0">
              <a:solidFill>
                <a:schemeClr val="bg2">
                  <a:lumMod val="75000"/>
                  <a:lumOff val="25000"/>
                </a:schemeClr>
              </a:solidFill>
            </a:endParaRPr>
          </a:p>
          <a:p>
            <a:pPr>
              <a:buClr>
                <a:schemeClr val="bg2">
                  <a:lumMod val="75000"/>
                  <a:lumOff val="25000"/>
                </a:schemeClr>
              </a:buClr>
            </a:pPr>
            <a:r>
              <a:rPr lang="en-US" altLang="zh-TW" b="1" dirty="0" err="1">
                <a:solidFill>
                  <a:srgbClr val="C00000"/>
                </a:solidFill>
              </a:rPr>
              <a:t>BABYLON.Mesh.CreateGround</a:t>
            </a:r>
            <a:r>
              <a:rPr lang="en-US" altLang="zh-TW" b="1" dirty="0">
                <a:solidFill>
                  <a:srgbClr val="C00000"/>
                </a:solidFill>
              </a:rPr>
              <a:t>(“ground1”, 6, 6, 2, scene)</a:t>
            </a:r>
            <a:r>
              <a:rPr lang="zh-TW" altLang="en-US" b="1" dirty="0">
                <a:solidFill>
                  <a:srgbClr val="C00000"/>
                </a:solidFill>
              </a:rPr>
              <a:t>：</a:t>
            </a:r>
            <a:r>
              <a:rPr lang="zh-TW" altLang="en-US" b="1" dirty="0">
                <a:solidFill>
                  <a:schemeClr val="bg2">
                    <a:lumMod val="75000"/>
                    <a:lumOff val="25000"/>
                  </a:schemeClr>
                </a:solidFill>
              </a:rPr>
              <a:t>設定一個地板，和它的長寬高。</a:t>
            </a:r>
          </a:p>
        </p:txBody>
      </p:sp>
    </p:spTree>
    <p:extLst>
      <p:ext uri="{BB962C8B-B14F-4D97-AF65-F5344CB8AC3E}">
        <p14:creationId xmlns:p14="http://schemas.microsoft.com/office/powerpoint/2010/main" val="3456014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pPr rtl="0"/>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操作方式</a:t>
            </a:r>
          </a:p>
        </p:txBody>
      </p:sp>
      <p:pic>
        <p:nvPicPr>
          <p:cNvPr id="4" name="圖片 3">
            <a:extLst>
              <a:ext uri="{FF2B5EF4-FFF2-40B4-BE49-F238E27FC236}">
                <a16:creationId xmlns:a16="http://schemas.microsoft.com/office/drawing/2014/main" id="{DDC251E5-6F08-47F4-B373-2691B78A0B34}"/>
              </a:ext>
            </a:extLst>
          </p:cNvPr>
          <p:cNvPicPr>
            <a:picLocks noChangeAspect="1"/>
          </p:cNvPicPr>
          <p:nvPr/>
        </p:nvPicPr>
        <p:blipFill rotWithShape="1">
          <a:blip r:embed="rId2">
            <a:extLst>
              <a:ext uri="{28A0092B-C50C-407E-A947-70E740481C1C}">
                <a14:useLocalDpi xmlns:a14="http://schemas.microsoft.com/office/drawing/2010/main" val="0"/>
              </a:ext>
            </a:extLst>
          </a:blip>
          <a:srcRect l="-161" r="2666" b="2548"/>
          <a:stretch/>
        </p:blipFill>
        <p:spPr>
          <a:xfrm>
            <a:off x="6382444" y="1268760"/>
            <a:ext cx="5603530" cy="4968552"/>
          </a:xfrm>
          <a:prstGeom prst="rect">
            <a:avLst/>
          </a:prstGeom>
        </p:spPr>
      </p:pic>
      <p:sp>
        <p:nvSpPr>
          <p:cNvPr id="5" name="內容預留位置 13">
            <a:extLst>
              <a:ext uri="{FF2B5EF4-FFF2-40B4-BE49-F238E27FC236}">
                <a16:creationId xmlns:a16="http://schemas.microsoft.com/office/drawing/2014/main" id="{F0332272-1AF7-401C-A631-04C09A7340C4}"/>
              </a:ext>
            </a:extLst>
          </p:cNvPr>
          <p:cNvSpPr>
            <a:spLocks noGrp="1"/>
          </p:cNvSpPr>
          <p:nvPr>
            <p:ph idx="1"/>
          </p:nvPr>
        </p:nvSpPr>
        <p:spPr>
          <a:xfrm>
            <a:off x="1522413" y="1904999"/>
            <a:ext cx="4644007" cy="4548337"/>
          </a:xfrm>
        </p:spPr>
        <p:txBody>
          <a:bodyPr rtlCol="0">
            <a:normAutofit lnSpcReduction="10000"/>
          </a:bodyPr>
          <a:lstStyle/>
          <a:p>
            <a:pPr>
              <a:buClr>
                <a:schemeClr val="bg2">
                  <a:lumMod val="75000"/>
                  <a:lumOff val="25000"/>
                </a:schemeClr>
              </a:buClr>
            </a:pPr>
            <a:r>
              <a:rPr lang="en-US" altLang="zh-TW" b="1" dirty="0" err="1">
                <a:solidFill>
                  <a:srgbClr val="C00000"/>
                </a:solidFill>
              </a:rPr>
              <a:t>BABYLON.Texture</a:t>
            </a:r>
            <a:r>
              <a:rPr lang="en-US" altLang="zh-TW" b="1" dirty="0">
                <a:solidFill>
                  <a:srgbClr val="C00000"/>
                </a:solidFill>
              </a:rPr>
              <a:t>(“textures/crate.png”, scene)</a:t>
            </a:r>
            <a:r>
              <a:rPr lang="zh-TW" altLang="en-US" b="1" dirty="0">
                <a:solidFill>
                  <a:srgbClr val="C00000"/>
                </a:solidFill>
              </a:rPr>
              <a:t>：</a:t>
            </a:r>
            <a:r>
              <a:rPr lang="zh-TW" altLang="en-US" b="1" dirty="0">
                <a:solidFill>
                  <a:schemeClr val="bg2">
                    <a:lumMod val="75000"/>
                    <a:lumOff val="25000"/>
                  </a:schemeClr>
                </a:solidFill>
              </a:rPr>
              <a:t>在正方體上貼上紋理。</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rgbClr val="C00000"/>
                </a:solidFill>
              </a:rPr>
              <a:t> </a:t>
            </a:r>
            <a:r>
              <a:rPr lang="en-US" altLang="zh-TW" b="1" dirty="0" err="1">
                <a:solidFill>
                  <a:srgbClr val="C00000"/>
                </a:solidFill>
              </a:rPr>
              <a:t>scene.gravity</a:t>
            </a:r>
            <a:r>
              <a:rPr lang="en-US" altLang="zh-TW" b="1" dirty="0">
                <a:solidFill>
                  <a:srgbClr val="C00000"/>
                </a:solidFill>
              </a:rPr>
              <a:t> = new BABYLON.Vector3(0, -0.9, 0)</a:t>
            </a:r>
            <a:r>
              <a:rPr lang="zh-TW" altLang="en-US" b="1" dirty="0">
                <a:solidFill>
                  <a:srgbClr val="C00000"/>
                </a:solidFill>
              </a:rPr>
              <a:t>：</a:t>
            </a:r>
            <a:r>
              <a:rPr lang="zh-TW" altLang="en-US" b="1" dirty="0">
                <a:solidFill>
                  <a:schemeClr val="bg2">
                    <a:lumMod val="75000"/>
                    <a:lumOff val="25000"/>
                  </a:schemeClr>
                </a:solidFill>
              </a:rPr>
              <a:t>設定重力。</a:t>
            </a:r>
            <a:endParaRPr lang="en-US" altLang="zh-TW" b="1" dirty="0">
              <a:solidFill>
                <a:schemeClr val="bg2">
                  <a:lumMod val="75000"/>
                  <a:lumOff val="25000"/>
                </a:schemeClr>
              </a:solidFill>
            </a:endParaRPr>
          </a:p>
          <a:p>
            <a:pPr>
              <a:buClr>
                <a:schemeClr val="bg2">
                  <a:lumMod val="75000"/>
                  <a:lumOff val="25000"/>
                </a:schemeClr>
              </a:buClr>
            </a:pPr>
            <a:r>
              <a:rPr lang="en-US" altLang="zh-TW" b="1" dirty="0">
                <a:solidFill>
                  <a:srgbClr val="C00000"/>
                </a:solidFill>
              </a:rPr>
              <a:t> </a:t>
            </a:r>
            <a:r>
              <a:rPr lang="en-US" altLang="zh-TW" b="1" dirty="0" err="1">
                <a:solidFill>
                  <a:srgbClr val="C00000"/>
                </a:solidFill>
              </a:rPr>
              <a:t>scene.collisionsEnabled</a:t>
            </a:r>
            <a:r>
              <a:rPr lang="en-US" altLang="zh-TW" b="1" dirty="0">
                <a:solidFill>
                  <a:srgbClr val="C00000"/>
                </a:solidFill>
              </a:rPr>
              <a:t> = true</a:t>
            </a:r>
            <a:r>
              <a:rPr lang="zh-TW" altLang="en-US" b="1" dirty="0">
                <a:solidFill>
                  <a:srgbClr val="C00000"/>
                </a:solidFill>
              </a:rPr>
              <a:t>：</a:t>
            </a:r>
            <a:r>
              <a:rPr lang="zh-TW" altLang="en-US" b="1" dirty="0">
                <a:solidFill>
                  <a:schemeClr val="bg2">
                    <a:lumMod val="75000"/>
                    <a:lumOff val="25000"/>
                  </a:schemeClr>
                </a:solidFill>
              </a:rPr>
              <a:t>啟用碰撞。</a:t>
            </a:r>
            <a:endParaRPr lang="en-US" altLang="zh-TW" b="1" dirty="0">
              <a:solidFill>
                <a:schemeClr val="bg2">
                  <a:lumMod val="75000"/>
                  <a:lumOff val="25000"/>
                </a:schemeClr>
              </a:solidFill>
            </a:endParaRPr>
          </a:p>
          <a:p>
            <a:pPr>
              <a:buClr>
                <a:schemeClr val="bg2">
                  <a:lumMod val="75000"/>
                  <a:lumOff val="25000"/>
                </a:schemeClr>
              </a:buClr>
            </a:pPr>
            <a:r>
              <a:rPr lang="en-US" altLang="zh-TW" b="1" dirty="0" err="1">
                <a:solidFill>
                  <a:srgbClr val="C00000"/>
                </a:solidFill>
              </a:rPr>
              <a:t>ground.checkCollisions</a:t>
            </a:r>
            <a:r>
              <a:rPr lang="en-US" altLang="zh-TW" b="1" dirty="0">
                <a:solidFill>
                  <a:srgbClr val="C00000"/>
                </a:solidFill>
              </a:rPr>
              <a:t> = </a:t>
            </a:r>
            <a:r>
              <a:rPr lang="en-US" altLang="zh-TW" b="1" dirty="0" err="1">
                <a:solidFill>
                  <a:srgbClr val="C00000"/>
                </a:solidFill>
              </a:rPr>
              <a:t>true;box.checkCollisions</a:t>
            </a:r>
            <a:r>
              <a:rPr lang="en-US" altLang="zh-TW" b="1" dirty="0">
                <a:solidFill>
                  <a:srgbClr val="C00000"/>
                </a:solidFill>
              </a:rPr>
              <a:t> = true</a:t>
            </a:r>
            <a:r>
              <a:rPr lang="zh-TW" altLang="en-US" b="1" dirty="0">
                <a:solidFill>
                  <a:srgbClr val="C00000"/>
                </a:solidFill>
              </a:rPr>
              <a:t>：</a:t>
            </a:r>
            <a:r>
              <a:rPr lang="zh-TW" altLang="en-US" b="1" dirty="0">
                <a:solidFill>
                  <a:schemeClr val="bg2">
                    <a:lumMod val="75000"/>
                    <a:lumOff val="25000"/>
                  </a:schemeClr>
                </a:solidFill>
              </a:rPr>
              <a:t>將地板跟正方體設定為可碰撞。</a:t>
            </a:r>
          </a:p>
        </p:txBody>
      </p:sp>
    </p:spTree>
    <p:extLst>
      <p:ext uri="{BB962C8B-B14F-4D97-AF65-F5344CB8AC3E}">
        <p14:creationId xmlns:p14="http://schemas.microsoft.com/office/powerpoint/2010/main" val="27254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標題 12"/>
          <p:cNvSpPr>
            <a:spLocks noGrp="1"/>
          </p:cNvSpPr>
          <p:nvPr>
            <p:ph type="title"/>
          </p:nvPr>
        </p:nvSpPr>
        <p:spPr/>
        <p:txBody>
          <a:bodyPr rtlCol="0"/>
          <a:lstStyle/>
          <a:p>
            <a:pPr rtl="0"/>
            <a:r>
              <a:rPr lang="en-US" altLang="zh-TW" b="1" dirty="0" err="1">
                <a:solidFill>
                  <a:schemeClr val="bg2">
                    <a:lumMod val="75000"/>
                    <a:lumOff val="25000"/>
                  </a:schemeClr>
                </a:solidFill>
                <a:latin typeface="Microsoft JhengHei UI" panose="020B0604030504040204" pitchFamily="34" charset="-120"/>
                <a:ea typeface="Microsoft JhengHei UI" panose="020B0604030504040204" pitchFamily="34" charset="-120"/>
              </a:rPr>
              <a:t>BabylonJs</a:t>
            </a:r>
            <a:r>
              <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rPr>
              <a:t> 技術操作簡易</a:t>
            </a:r>
            <a:r>
              <a:rPr lang="en-US" altLang="zh-TW" b="1" dirty="0">
                <a:solidFill>
                  <a:schemeClr val="bg2">
                    <a:lumMod val="75000"/>
                    <a:lumOff val="25000"/>
                  </a:schemeClr>
                </a:solidFill>
              </a:rPr>
              <a:t>D</a:t>
            </a:r>
            <a:r>
              <a:rPr lang="en-US" altLang="zh-TW" b="1" dirty="0">
                <a:solidFill>
                  <a:schemeClr val="bg2">
                    <a:lumMod val="75000"/>
                    <a:lumOff val="25000"/>
                  </a:schemeClr>
                </a:solidFill>
                <a:latin typeface="Microsoft JhengHei UI" panose="020B0604030504040204" pitchFamily="34" charset="-120"/>
                <a:ea typeface="Microsoft JhengHei UI" panose="020B0604030504040204" pitchFamily="34" charset="-120"/>
              </a:rPr>
              <a:t>emo</a:t>
            </a:r>
            <a:endParaRPr lang="zh-TW" altLang="en-US" b="1" dirty="0">
              <a:solidFill>
                <a:schemeClr val="bg2">
                  <a:lumMod val="75000"/>
                  <a:lumOff val="25000"/>
                </a:schemeClr>
              </a:solidFill>
              <a:latin typeface="Microsoft JhengHei UI" panose="020B0604030504040204" pitchFamily="34" charset="-120"/>
              <a:ea typeface="Microsoft JhengHei UI" panose="020B0604030504040204" pitchFamily="34" charset="-120"/>
            </a:endParaRPr>
          </a:p>
        </p:txBody>
      </p:sp>
      <p:sp>
        <p:nvSpPr>
          <p:cNvPr id="4" name="內容預留位置 13">
            <a:extLst>
              <a:ext uri="{FF2B5EF4-FFF2-40B4-BE49-F238E27FC236}">
                <a16:creationId xmlns:a16="http://schemas.microsoft.com/office/drawing/2014/main" id="{6BA7B9B2-062F-4925-B291-2EE82C81E40C}"/>
              </a:ext>
            </a:extLst>
          </p:cNvPr>
          <p:cNvSpPr>
            <a:spLocks noGrp="1"/>
          </p:cNvSpPr>
          <p:nvPr>
            <p:ph idx="1"/>
          </p:nvPr>
        </p:nvSpPr>
        <p:spPr>
          <a:xfrm>
            <a:off x="1522414" y="1916832"/>
            <a:ext cx="10080102" cy="4548337"/>
          </a:xfrm>
        </p:spPr>
        <p:txBody>
          <a:bodyPr rtlCol="0">
            <a:normAutofit/>
          </a:bodyPr>
          <a:lstStyle/>
          <a:p>
            <a:pPr>
              <a:buClr>
                <a:schemeClr val="bg2">
                  <a:lumMod val="75000"/>
                  <a:lumOff val="25000"/>
                </a:schemeClr>
              </a:buClr>
            </a:pPr>
            <a:r>
              <a:rPr lang="zh-TW" altLang="en-US" b="1" dirty="0">
                <a:solidFill>
                  <a:schemeClr val="bg2">
                    <a:lumMod val="75000"/>
                    <a:lumOff val="25000"/>
                  </a:schemeClr>
                </a:solidFill>
              </a:rPr>
              <a:t>用上面提到的基本功能，我們做一個簡易</a:t>
            </a:r>
            <a:r>
              <a:rPr lang="en-US" altLang="zh-TW" b="1" dirty="0">
                <a:solidFill>
                  <a:schemeClr val="bg2">
                    <a:lumMod val="75000"/>
                    <a:lumOff val="25000"/>
                  </a:schemeClr>
                </a:solidFill>
              </a:rPr>
              <a:t>Demo</a:t>
            </a:r>
            <a:r>
              <a:rPr lang="zh-TW" altLang="en-US" b="1" dirty="0">
                <a:solidFill>
                  <a:schemeClr val="bg2">
                    <a:lumMod val="75000"/>
                    <a:lumOff val="25000"/>
                  </a:schemeClr>
                </a:solidFill>
              </a:rPr>
              <a:t>。</a:t>
            </a:r>
            <a:endParaRPr lang="en-US" altLang="zh-TW" b="1" dirty="0">
              <a:solidFill>
                <a:schemeClr val="bg2">
                  <a:lumMod val="75000"/>
                  <a:lumOff val="25000"/>
                </a:schemeClr>
              </a:solidFill>
            </a:endParaRPr>
          </a:p>
          <a:p>
            <a:pPr>
              <a:buClr>
                <a:schemeClr val="bg2">
                  <a:lumMod val="75000"/>
                  <a:lumOff val="25000"/>
                </a:schemeClr>
              </a:buClr>
            </a:pPr>
            <a:r>
              <a:rPr lang="zh-TW" altLang="en-US" b="1" dirty="0">
                <a:solidFill>
                  <a:srgbClr val="C00000"/>
                </a:solidFill>
              </a:rPr>
              <a:t>利用滑鼠控制</a:t>
            </a:r>
            <a:r>
              <a:rPr lang="en-US" altLang="zh-TW" b="1" dirty="0">
                <a:solidFill>
                  <a:srgbClr val="C00000"/>
                </a:solidFill>
              </a:rPr>
              <a:t>Camera</a:t>
            </a:r>
            <a:r>
              <a:rPr lang="zh-TW" altLang="en-US" b="1" dirty="0">
                <a:solidFill>
                  <a:srgbClr val="C00000"/>
                </a:solidFill>
              </a:rPr>
              <a:t>方向，利用鍵盤上下左右控制移動方向。</a:t>
            </a:r>
            <a:endParaRPr lang="en-US" altLang="zh-TW" b="1" dirty="0">
              <a:solidFill>
                <a:srgbClr val="C00000"/>
              </a:solidFill>
            </a:endParaRPr>
          </a:p>
          <a:p>
            <a:pPr>
              <a:buClr>
                <a:schemeClr val="bg2">
                  <a:lumMod val="75000"/>
                  <a:lumOff val="25000"/>
                </a:schemeClr>
              </a:buClr>
            </a:pPr>
            <a:r>
              <a:rPr lang="zh-TW" altLang="en-US" b="1" dirty="0">
                <a:solidFill>
                  <a:srgbClr val="C00000"/>
                </a:solidFill>
              </a:rPr>
              <a:t>當碰撞到箱子，會滑開；當走超過地板，會因為重力而掉下去。</a:t>
            </a:r>
            <a:endParaRPr lang="en-US" altLang="zh-TW" b="1" dirty="0">
              <a:solidFill>
                <a:srgbClr val="C00000"/>
              </a:solidFill>
            </a:endParaRPr>
          </a:p>
        </p:txBody>
      </p:sp>
    </p:spTree>
    <p:extLst>
      <p:ext uri="{BB962C8B-B14F-4D97-AF65-F5344CB8AC3E}">
        <p14:creationId xmlns:p14="http://schemas.microsoft.com/office/powerpoint/2010/main" val="3217607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數位藍色隧道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874_TF02895261_TF02895261.potx" id="{F8047FC8-86B8-44EE-9382-D3588CF80228}" vid="{9DB499AF-D107-4A33-89D5-2CE4B1B5269D}"/>
    </a:ext>
  </a:extLst>
</a:theme>
</file>

<file path=ppt/theme/theme2.xml><?xml version="1.0" encoding="utf-8"?>
<a:theme xmlns:a="http://schemas.openxmlformats.org/drawingml/2006/main" name="Office 佈景主題">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佈景主題">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00E41224-0370-4595-877C-23316CD80004}">
  <ds:schemaRefs>
    <ds:schemaRef ds:uri="http://schemas.microsoft.com/office/2006/metadata/properties"/>
    <ds:schemaRef ds:uri="http://purl.org/dc/elements/1.1/"/>
    <ds:schemaRef ds:uri="http://purl.org/dc/dcmitype/"/>
    <ds:schemaRef ds:uri="4873beb7-5857-4685-be1f-d57550cc96cc"/>
    <ds:schemaRef ds:uri="http://schemas.microsoft.com/office/2006/documentManagement/types"/>
    <ds:schemaRef ds:uri="http://schemas.openxmlformats.org/package/2006/metadata/core-properties"/>
    <ds:schemaRef ds:uri="http://schemas.microsoft.com/office/infopath/2007/PartnerControls"/>
    <ds:schemaRef ds:uri="http://www.w3.org/XML/1998/namespace"/>
    <ds:schemaRef ds:uri="http://purl.org/dc/terms/"/>
  </ds:schemaRefs>
</ds:datastoreItem>
</file>

<file path=customXml/itemProps2.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4228E6B-D70C-44BB-A81F-A245495F61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數位藍色隧道商務簡報 (寬螢幕)</Template>
  <TotalTime>0</TotalTime>
  <Words>1585</Words>
  <Application>Microsoft Office PowerPoint</Application>
  <PresentationFormat>自訂</PresentationFormat>
  <Paragraphs>161</Paragraphs>
  <Slides>32</Slides>
  <Notes>0</Notes>
  <HiddenSlides>0</HiddenSlides>
  <MMClips>1</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32</vt:i4>
      </vt:variant>
    </vt:vector>
  </HeadingPairs>
  <TitlesOfParts>
    <vt:vector size="37" baseType="lpstr">
      <vt:lpstr>Microsoft JhengHei UI</vt:lpstr>
      <vt:lpstr>微軟正黑體</vt:lpstr>
      <vt:lpstr>Arial</vt:lpstr>
      <vt:lpstr>Corbel</vt:lpstr>
      <vt:lpstr>數位藍色隧道 16x9</vt:lpstr>
      <vt:lpstr>Nobita’s Room (大雄的房間)</vt:lpstr>
      <vt:lpstr>BabylonJs 介紹</vt:lpstr>
      <vt:lpstr>技術介紹 — BabylonJs</vt:lpstr>
      <vt:lpstr>BabylonJs 技術特色</vt:lpstr>
      <vt:lpstr>BabylonJs 概念</vt:lpstr>
      <vt:lpstr>BabylonJs 操作方式</vt:lpstr>
      <vt:lpstr>BabylonJs 操作方式</vt:lpstr>
      <vt:lpstr>BabylonJs 操作方式</vt:lpstr>
      <vt:lpstr>BabylonJs 技術操作簡易Demo</vt:lpstr>
      <vt:lpstr>BabylonJs 技術操作簡易Demo</vt:lpstr>
      <vt:lpstr>BabylonJs 目前存在之應用      —《刺客教條：海盜奇航》</vt:lpstr>
      <vt:lpstr>BabylonJs 目前存在之應用      —《刺客教條：海盜奇航》</vt:lpstr>
      <vt:lpstr>3D建模介紹</vt:lpstr>
      <vt:lpstr>3D建模介紹 — ObjFileLoader.JS</vt:lpstr>
      <vt:lpstr>3D建模介紹 — Tinkercad</vt:lpstr>
      <vt:lpstr>3D建模介紹 — MeshLab</vt:lpstr>
      <vt:lpstr>3D建模介紹 — blender</vt:lpstr>
      <vt:lpstr>3D建模介紹 — 總結</vt:lpstr>
      <vt:lpstr>Nobita’s Room 介紹</vt:lpstr>
      <vt:lpstr>Nobita’s Room — Scenarios(劇本)</vt:lpstr>
      <vt:lpstr>Nobita’s Room — Background Story(故事背景)</vt:lpstr>
      <vt:lpstr>Nobita’s Room — User Story(系統功能與預估)</vt:lpstr>
      <vt:lpstr>Nobita’s Room — Function Map</vt:lpstr>
      <vt:lpstr>Nobita’s Room — Wireframe</vt:lpstr>
      <vt:lpstr>Nubita’s Room 實機Demo https://you-chin-hsieh.github.io/Nobita_Room/</vt:lpstr>
      <vt:lpstr>效能測試(jMeter)</vt:lpstr>
      <vt:lpstr>心得</vt:lpstr>
      <vt:lpstr>未來展望</vt:lpstr>
      <vt:lpstr>資料來源</vt:lpstr>
      <vt:lpstr>分工</vt:lpstr>
      <vt:lpstr>Thanks for Listening!</vt:lpstr>
      <vt:lpstr>Last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2017-06-19T12:23:22Z</dcterms:created>
  <dcterms:modified xsi:type="dcterms:W3CDTF">2017-06-21T03:33:00Z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